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3" r:id="rId3"/>
    <p:sldId id="274" r:id="rId4"/>
    <p:sldId id="271" r:id="rId5"/>
    <p:sldId id="272" r:id="rId6"/>
    <p:sldId id="257" r:id="rId7"/>
    <p:sldId id="275"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4"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9/5/2020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9/5/2020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a:solidFill>
            <a:schemeClr val="accent3">
              <a:lumMod val="40000"/>
              <a:lumOff val="60000"/>
            </a:schemeClr>
          </a:solidFill>
        </p:spPr>
        <p:txBody>
          <a:bodyPr>
            <a:normAutofit fontScale="90000"/>
          </a:bodyPr>
          <a:lstStyle/>
          <a:p>
            <a:pPr algn="ctr"/>
            <a:r>
              <a:rPr lang="en-US" b="1" dirty="0" smtClean="0"/>
              <a:t/>
            </a:r>
            <a:br>
              <a:rPr lang="en-US" b="1" dirty="0" smtClean="0"/>
            </a:br>
            <a:r>
              <a:rPr lang="en-US" b="1" i="1" dirty="0" smtClean="0">
                <a:solidFill>
                  <a:srgbClr val="0070C0"/>
                </a:solidFill>
              </a:rPr>
              <a:t>Computer Aided Design (CAD)</a:t>
            </a:r>
            <a:r>
              <a:rPr lang="en-IN" dirty="0" smtClean="0">
                <a:solidFill>
                  <a:srgbClr val="0070C0"/>
                </a:solidFill>
              </a:rPr>
              <a:t/>
            </a:r>
            <a:br>
              <a:rPr lang="en-IN" dirty="0" smtClean="0">
                <a:solidFill>
                  <a:srgbClr val="0070C0"/>
                </a:solidFill>
              </a:rPr>
            </a:br>
            <a:endParaRPr lang="en-IN" dirty="0">
              <a:solidFill>
                <a:srgbClr val="0070C0"/>
              </a:solidFill>
            </a:endParaRPr>
          </a:p>
        </p:txBody>
      </p:sp>
      <p:sp>
        <p:nvSpPr>
          <p:cNvPr id="3" name="Content Placeholder 2"/>
          <p:cNvSpPr>
            <a:spLocks noGrp="1"/>
          </p:cNvSpPr>
          <p:nvPr>
            <p:ph idx="1"/>
          </p:nvPr>
        </p:nvSpPr>
        <p:spPr>
          <a:xfrm>
            <a:off x="381000" y="1371600"/>
            <a:ext cx="8382000" cy="4830763"/>
          </a:xfrm>
        </p:spPr>
        <p:txBody>
          <a:bodyPr>
            <a:normAutofit fontScale="92500" lnSpcReduction="20000"/>
          </a:bodyPr>
          <a:lstStyle/>
          <a:p>
            <a:pPr algn="just">
              <a:buNone/>
            </a:pPr>
            <a:r>
              <a:rPr lang="en-US" dirty="0" smtClean="0"/>
              <a:t>	</a:t>
            </a:r>
          </a:p>
          <a:p>
            <a:pPr algn="just">
              <a:buNone/>
            </a:pPr>
            <a:r>
              <a:rPr lang="en-US" b="1" dirty="0" smtClean="0"/>
              <a:t>	</a:t>
            </a:r>
            <a:r>
              <a:rPr lang="en-US" b="1" dirty="0" smtClean="0">
                <a:solidFill>
                  <a:srgbClr val="00B050"/>
                </a:solidFill>
              </a:rPr>
              <a:t>CAD</a:t>
            </a:r>
            <a:r>
              <a:rPr lang="en-US" b="1" dirty="0" smtClean="0"/>
              <a:t> refers to </a:t>
            </a:r>
            <a:r>
              <a:rPr lang="en-US" b="1" dirty="0" smtClean="0">
                <a:solidFill>
                  <a:srgbClr val="00B050"/>
                </a:solidFill>
              </a:rPr>
              <a:t>Computer Aided Design</a:t>
            </a:r>
            <a:r>
              <a:rPr lang="en-US" b="1" dirty="0" smtClean="0"/>
              <a:t>, it is the process of taking advantage of </a:t>
            </a:r>
            <a:r>
              <a:rPr lang="en-US" b="1" dirty="0" smtClean="0">
                <a:solidFill>
                  <a:srgbClr val="00B050"/>
                </a:solidFill>
              </a:rPr>
              <a:t>computers and graphics devices</a:t>
            </a:r>
            <a:r>
              <a:rPr lang="en-US" b="1" dirty="0" smtClean="0"/>
              <a:t> to help designers complete the </a:t>
            </a:r>
            <a:r>
              <a:rPr lang="en-US" b="1" dirty="0" smtClean="0">
                <a:solidFill>
                  <a:srgbClr val="00B050"/>
                </a:solidFill>
              </a:rPr>
              <a:t>design work. </a:t>
            </a:r>
          </a:p>
          <a:p>
            <a:pPr algn="just">
              <a:buNone/>
            </a:pPr>
            <a:endParaRPr lang="en-US" b="1" dirty="0" smtClean="0"/>
          </a:p>
          <a:p>
            <a:pPr algn="just">
              <a:buNone/>
            </a:pPr>
            <a:r>
              <a:rPr lang="en-US" b="1" dirty="0" smtClean="0"/>
              <a:t>	In the process of design, there is a need to do a </a:t>
            </a:r>
            <a:r>
              <a:rPr lang="en-US" b="1" dirty="0" smtClean="0">
                <a:solidFill>
                  <a:srgbClr val="00B050"/>
                </a:solidFill>
              </a:rPr>
              <a:t>lot of computation</a:t>
            </a:r>
            <a:r>
              <a:rPr lang="en-US" b="1" dirty="0" smtClean="0"/>
              <a:t>, analysis and comparison on </a:t>
            </a:r>
            <a:r>
              <a:rPr lang="en-US" b="1" dirty="0" smtClean="0">
                <a:solidFill>
                  <a:srgbClr val="00B050"/>
                </a:solidFill>
              </a:rPr>
              <a:t>different schemes </a:t>
            </a:r>
            <a:r>
              <a:rPr lang="en-US" b="1" dirty="0" smtClean="0"/>
              <a:t>by computer, so as to </a:t>
            </a:r>
            <a:r>
              <a:rPr lang="en-US" b="1" dirty="0" smtClean="0">
                <a:solidFill>
                  <a:srgbClr val="00B050"/>
                </a:solidFill>
              </a:rPr>
              <a:t>determine the optimal solution. </a:t>
            </a:r>
          </a:p>
          <a:p>
            <a:pPr algn="just">
              <a:buNone/>
            </a:pPr>
            <a:r>
              <a:rPr lang="en-US" b="1" dirty="0" smtClean="0"/>
              <a:t>	</a:t>
            </a:r>
            <a:endParaRPr lang="en-IN"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B0F0"/>
                </a:solidFill>
              </a:rPr>
              <a:t>Disadvantages</a:t>
            </a:r>
            <a:r>
              <a:rPr lang="en-IN" dirty="0" smtClean="0">
                <a:solidFill>
                  <a:srgbClr val="00B0F0"/>
                </a:solidFill>
              </a:rPr>
              <a:t/>
            </a:r>
            <a:br>
              <a:rPr lang="en-IN" dirty="0" smtClean="0">
                <a:solidFill>
                  <a:srgbClr val="00B0F0"/>
                </a:solidFill>
              </a:rPr>
            </a:br>
            <a:endParaRPr lang="en-IN" dirty="0">
              <a:solidFill>
                <a:srgbClr val="00B0F0"/>
              </a:solidFill>
            </a:endParaRPr>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pPr>
              <a:buFont typeface="Arial" pitchFamily="34" charset="0"/>
              <a:buChar char="•"/>
            </a:pPr>
            <a:r>
              <a:rPr lang="en-US" dirty="0" smtClean="0"/>
              <a:t>Garden landscape design is an art of time and space.</a:t>
            </a:r>
          </a:p>
          <a:p>
            <a:pPr>
              <a:buFont typeface="Arial" pitchFamily="34" charset="0"/>
              <a:buChar char="•"/>
            </a:pPr>
            <a:r>
              <a:rPr lang="en-US" dirty="0" smtClean="0"/>
              <a:t>Characters of Chinese garden, especially natural style garden has formed complex terrain and utilize the solitary plant, group plant and mass plant to create abundant space with vividness.</a:t>
            </a:r>
          </a:p>
          <a:p>
            <a:pPr>
              <a:buFont typeface="Arial" pitchFamily="34" charset="0"/>
              <a:buChar char="•"/>
            </a:pPr>
            <a:r>
              <a:rPr lang="en-US" dirty="0" smtClean="0"/>
              <a:t> In CAD garden design works, because the pattern scale and line thickness is too normative, and often need to use the command, the lack of vividness leads to the lack of interesting in garden landscape design. </a:t>
            </a:r>
          </a:p>
          <a:p>
            <a:pPr>
              <a:buFont typeface="Arial" pitchFamily="34" charset="0"/>
              <a:buChar char="•"/>
            </a:pPr>
            <a:r>
              <a:rPr lang="en-US" dirty="0" smtClean="0"/>
              <a:t>Garden landscape design mainly focuses on plant landscape, so the vividness is quite important.</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pPr algn="ctr"/>
            <a:r>
              <a:rPr lang="en-US" b="1" dirty="0" smtClean="0">
                <a:solidFill>
                  <a:srgbClr val="00B0F0"/>
                </a:solidFill>
              </a:rPr>
              <a:t>Three-dimensional space shortage</a:t>
            </a:r>
            <a:endParaRPr lang="en-IN" dirty="0">
              <a:solidFill>
                <a:srgbClr val="00B0F0"/>
              </a:solidFill>
            </a:endParaRPr>
          </a:p>
        </p:txBody>
      </p:sp>
      <p:sp>
        <p:nvSpPr>
          <p:cNvPr id="3" name="Content Placeholder 2"/>
          <p:cNvSpPr>
            <a:spLocks noGrp="1"/>
          </p:cNvSpPr>
          <p:nvPr>
            <p:ph idx="1"/>
          </p:nvPr>
        </p:nvSpPr>
        <p:spPr>
          <a:xfrm>
            <a:off x="457200" y="1447800"/>
            <a:ext cx="8305800" cy="5105400"/>
          </a:xfrm>
        </p:spPr>
        <p:txBody>
          <a:bodyPr>
            <a:normAutofit fontScale="70000" lnSpcReduction="20000"/>
          </a:bodyPr>
          <a:lstStyle/>
          <a:p>
            <a:pPr algn="just">
              <a:buFont typeface="Arial" pitchFamily="34" charset="0"/>
              <a:buChar char="•"/>
            </a:pPr>
            <a:r>
              <a:rPr lang="en-US" dirty="0" smtClean="0"/>
              <a:t>In the domestic, garden designers often complete landscape graphic design, and then import it into 3Dmax for modeling and rendering, and finally complete post-processing with Photoshop. </a:t>
            </a:r>
          </a:p>
          <a:p>
            <a:pPr algn="just">
              <a:buFont typeface="Arial" pitchFamily="34" charset="0"/>
              <a:buChar char="•"/>
            </a:pPr>
            <a:endParaRPr lang="en-US" dirty="0" smtClean="0"/>
          </a:p>
          <a:p>
            <a:pPr algn="just">
              <a:buFont typeface="Arial" pitchFamily="34" charset="0"/>
              <a:buChar char="•"/>
            </a:pPr>
            <a:r>
              <a:rPr lang="en-US" dirty="0" smtClean="0"/>
              <a:t>This has already become a standard mode. However, such production mode is not only a waste of time, but also a waste of human and material resources. </a:t>
            </a:r>
          </a:p>
          <a:p>
            <a:pPr algn="just">
              <a:buFont typeface="Arial" pitchFamily="34" charset="0"/>
              <a:buChar char="•"/>
            </a:pPr>
            <a:endParaRPr lang="en-US" dirty="0" smtClean="0"/>
          </a:p>
          <a:p>
            <a:pPr algn="just">
              <a:buFont typeface="Arial" pitchFamily="34" charset="0"/>
              <a:buChar char="•"/>
            </a:pPr>
            <a:r>
              <a:rPr lang="en-US" dirty="0" smtClean="0"/>
              <a:t>Although its effect is real enough, the scene is very different because of the weak relevance between two-dimensional and three-dimensional scene. </a:t>
            </a:r>
          </a:p>
          <a:p>
            <a:pPr algn="just">
              <a:buNone/>
            </a:pPr>
            <a:r>
              <a:rPr lang="en-US" dirty="0" smtClean="0"/>
              <a:t>	</a:t>
            </a:r>
          </a:p>
          <a:p>
            <a:pPr algn="just">
              <a:buFont typeface="Arial" pitchFamily="34" charset="0"/>
              <a:buChar char="•"/>
            </a:pPr>
            <a:r>
              <a:rPr lang="en-US" dirty="0" smtClean="0"/>
              <a:t>In garden landscape design, CAD technology lacks the technical parameters of the three-dimensional and the functions of integrating solid </a:t>
            </a:r>
            <a:r>
              <a:rPr lang="en-US" dirty="0" err="1" smtClean="0"/>
              <a:t>modelling</a:t>
            </a:r>
            <a:r>
              <a:rPr lang="en-US" dirty="0" smtClean="0"/>
              <a:t> with rendering and animation.</a:t>
            </a:r>
            <a:endParaRPr lang="en-IN" dirty="0" smtClean="0"/>
          </a:p>
          <a:p>
            <a:pPr algn="just">
              <a:buFont typeface="Arial" pitchFamily="34" charset="0"/>
              <a:buChar char="•"/>
            </a:pPr>
            <a:endParaRPr lang="en-IN"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pPr algn="ctr"/>
            <a:r>
              <a:rPr lang="en-US" b="1" dirty="0" smtClean="0">
                <a:solidFill>
                  <a:srgbClr val="00B0F0"/>
                </a:solidFill>
              </a:rPr>
              <a:t>Procedure of Landscape Design with CAD Technology</a:t>
            </a:r>
            <a:r>
              <a:rPr lang="en-US" dirty="0" smtClean="0">
                <a:solidFill>
                  <a:srgbClr val="00B0F0"/>
                </a:solidFill>
              </a:rPr>
              <a:t> </a:t>
            </a:r>
            <a:r>
              <a:rPr lang="en-IN" dirty="0" smtClean="0">
                <a:solidFill>
                  <a:srgbClr val="00B0F0"/>
                </a:solidFill>
              </a:rPr>
              <a:t/>
            </a:r>
            <a:br>
              <a:rPr lang="en-IN" dirty="0" smtClean="0">
                <a:solidFill>
                  <a:srgbClr val="00B0F0"/>
                </a:solidFill>
              </a:rPr>
            </a:br>
            <a:endParaRPr lang="en-IN" dirty="0">
              <a:solidFill>
                <a:srgbClr val="00B0F0"/>
              </a:solidFill>
            </a:endParaRPr>
          </a:p>
        </p:txBody>
      </p:sp>
      <p:sp>
        <p:nvSpPr>
          <p:cNvPr id="3" name="Content Placeholder 2"/>
          <p:cNvSpPr>
            <a:spLocks noGrp="1"/>
          </p:cNvSpPr>
          <p:nvPr>
            <p:ph idx="1"/>
          </p:nvPr>
        </p:nvSpPr>
        <p:spPr>
          <a:xfrm>
            <a:off x="457200" y="1600200"/>
            <a:ext cx="8153400" cy="4525963"/>
          </a:xfrm>
        </p:spPr>
        <p:txBody>
          <a:bodyPr>
            <a:normAutofit fontScale="85000" lnSpcReduction="20000"/>
          </a:bodyPr>
          <a:lstStyle/>
          <a:p>
            <a:pPr algn="ctr"/>
            <a:r>
              <a:rPr lang="en-US" u="sng" dirty="0" smtClean="0"/>
              <a:t>A. Modeling</a:t>
            </a:r>
            <a:endParaRPr lang="en-IN" dirty="0" smtClean="0"/>
          </a:p>
          <a:p>
            <a:pPr algn="just"/>
            <a:r>
              <a:rPr lang="en-US" dirty="0" smtClean="0"/>
              <a:t>In general, the widely used </a:t>
            </a:r>
            <a:r>
              <a:rPr lang="en-US" dirty="0" err="1" smtClean="0"/>
              <a:t>modelling</a:t>
            </a:r>
            <a:r>
              <a:rPr lang="en-US" dirty="0" smtClean="0"/>
              <a:t> software includes AutoCAD and MAYA series software. AutoCAD is accurate mapping software, which can be used to draw project plan, and then switch into MAYA by data exchange as two-dimensional plan for </a:t>
            </a:r>
            <a:r>
              <a:rPr lang="en-US" dirty="0" err="1" smtClean="0"/>
              <a:t>modelling</a:t>
            </a:r>
            <a:r>
              <a:rPr lang="en-US" dirty="0" smtClean="0"/>
              <a:t> of three-dimensional positioning template.</a:t>
            </a:r>
          </a:p>
          <a:p>
            <a:pPr algn="just"/>
            <a:r>
              <a:rPr lang="en-US" dirty="0" smtClean="0"/>
              <a:t> In data exchange, if want to import into MAYA in 3DS format, you need to install 3DS Input plug in firstly, and load and active it in 3DS plug-in manager. </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algn="just"/>
            <a:r>
              <a:rPr lang="en-US" dirty="0" smtClean="0"/>
              <a:t>It can be achieved in three ways as follow:</a:t>
            </a:r>
            <a:endParaRPr lang="en-IN" dirty="0" smtClean="0"/>
          </a:p>
          <a:p>
            <a:pPr algn="just">
              <a:buNone/>
            </a:pPr>
            <a:r>
              <a:rPr lang="en-US" dirty="0" smtClean="0"/>
              <a:t>	 In view of encourage </a:t>
            </a:r>
            <a:r>
              <a:rPr lang="en-US" dirty="0" err="1" smtClean="0"/>
              <a:t>modelling</a:t>
            </a:r>
            <a:r>
              <a:rPr lang="en-US" dirty="0" smtClean="0"/>
              <a:t>, designer can make a simple shape modeling and process it by mapping techniques. </a:t>
            </a:r>
          </a:p>
          <a:p>
            <a:pPr algn="just">
              <a:buNone/>
            </a:pPr>
            <a:r>
              <a:rPr lang="en-US" dirty="0" smtClean="0"/>
              <a:t>	In this way, it can achieve the effect of post-treatment.</a:t>
            </a:r>
            <a:endParaRPr lang="en-IN" dirty="0" smtClean="0"/>
          </a:p>
          <a:p>
            <a:pPr algn="just"/>
            <a:r>
              <a:rPr lang="en-US" dirty="0" smtClean="0"/>
              <a:t> Rapid development of computer of MAYA Paint Effect, after creating project-related plant brushes in advanced, designer can quickly append plant entourage in 3D scan</a:t>
            </a:r>
            <a:endParaRPr lang="en-IN" dirty="0" smtClean="0"/>
          </a:p>
          <a:p>
            <a:pPr algn="just"/>
            <a:r>
              <a:rPr lang="en-US" dirty="0" smtClean="0"/>
              <a:t>Use the software </a:t>
            </a:r>
            <a:r>
              <a:rPr lang="en-US" dirty="0" err="1" smtClean="0"/>
              <a:t>Xfrong</a:t>
            </a:r>
            <a:r>
              <a:rPr lang="en-US" dirty="0" smtClean="0"/>
              <a:t>, which is specialized in the production of organic structure, to apply its special mapping and distribution skill to design huge garden ecosystem, and then import it into MAYA for integration and rendering.</a:t>
            </a:r>
            <a:endParaRPr lang="en-IN" dirty="0" smtClean="0"/>
          </a:p>
          <a:p>
            <a:pPr algn="just"/>
            <a:endParaRPr lang="en-IN" dirty="0" smtClean="0"/>
          </a:p>
          <a:p>
            <a:pPr algn="just">
              <a:buNone/>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B0F0"/>
                </a:solidFill>
              </a:rPr>
              <a:t>Renderin</a:t>
            </a:r>
            <a:r>
              <a:rPr lang="en-US" b="1" u="sng" dirty="0" smtClean="0">
                <a:solidFill>
                  <a:srgbClr val="00B0F0"/>
                </a:solidFill>
              </a:rPr>
              <a:t>g</a:t>
            </a:r>
            <a:r>
              <a:rPr lang="en-IN" dirty="0" smtClean="0">
                <a:solidFill>
                  <a:srgbClr val="00B0F0"/>
                </a:solidFill>
              </a:rPr>
              <a:t/>
            </a:r>
            <a:br>
              <a:rPr lang="en-IN" dirty="0" smtClean="0">
                <a:solidFill>
                  <a:srgbClr val="00B0F0"/>
                </a:solidFill>
              </a:rPr>
            </a:br>
            <a:endParaRPr lang="en-IN" dirty="0">
              <a:solidFill>
                <a:srgbClr val="00B0F0"/>
              </a:solidFill>
            </a:endParaRP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endParaRPr lang="en-US" dirty="0" smtClean="0"/>
          </a:p>
          <a:p>
            <a:r>
              <a:rPr lang="en-US" dirty="0" smtClean="0"/>
              <a:t>The rendering process is to use renderer integrated in MAYA to complete it.</a:t>
            </a:r>
          </a:p>
          <a:p>
            <a:r>
              <a:rPr lang="en-US" dirty="0" smtClean="0"/>
              <a:t> The textures and lighting tools in MAYA have provided strong functions of lighting control and texture creating and editing. </a:t>
            </a:r>
          </a:p>
          <a:p>
            <a:r>
              <a:rPr lang="en-US" dirty="0" smtClean="0"/>
              <a:t>It can not only build various authentic textures, but also create illusory textures that do not exist in real world.</a:t>
            </a:r>
            <a:endParaRPr lang="en-IN" dirty="0" smtClean="0"/>
          </a:p>
          <a:p>
            <a:r>
              <a:rPr lang="en-US" dirty="0" smtClean="0"/>
              <a:t>By careful creation, designer can authentically reproduce various Texture and characteristics in design drawings. </a:t>
            </a:r>
          </a:p>
          <a:p>
            <a:r>
              <a:rPr lang="en-US" dirty="0" smtClean="0"/>
              <a:t>The key technology to  accurately create texture is to accurately align the model with bitmap and its modifier, and pay attention to dimension of each texture. </a:t>
            </a:r>
          </a:p>
          <a:p>
            <a:r>
              <a:rPr lang="en-US" dirty="0" smtClean="0"/>
              <a:t>When the lighting and texture of model are set correctly, it can be rendered with computer. What is the difference, map sheet of hand renderings should be determined at the very beginning, while that of computer renderings just need to be determined before rendering.</a:t>
            </a:r>
            <a:endParaRPr lang="en-IN"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944562"/>
          </a:xfrm>
        </p:spPr>
        <p:txBody>
          <a:bodyPr>
            <a:normAutofit fontScale="90000"/>
          </a:bodyPr>
          <a:lstStyle/>
          <a:p>
            <a:pPr algn="ctr"/>
            <a:r>
              <a:rPr lang="en-US" b="1" dirty="0" smtClean="0">
                <a:solidFill>
                  <a:srgbClr val="92D050"/>
                </a:solidFill>
              </a:rPr>
              <a:t/>
            </a:r>
            <a:br>
              <a:rPr lang="en-US" b="1" dirty="0" smtClean="0">
                <a:solidFill>
                  <a:srgbClr val="92D050"/>
                </a:solidFill>
              </a:rPr>
            </a:br>
            <a:r>
              <a:rPr lang="en-US" b="1" dirty="0" smtClean="0">
                <a:solidFill>
                  <a:srgbClr val="00B0F0"/>
                </a:solidFill>
              </a:rPr>
              <a:t>Post-processing</a:t>
            </a:r>
            <a:r>
              <a:rPr lang="en-IN" dirty="0" smtClean="0">
                <a:solidFill>
                  <a:srgbClr val="00B0F0"/>
                </a:solidFill>
              </a:rPr>
              <a:t/>
            </a:r>
            <a:br>
              <a:rPr lang="en-IN" dirty="0" smtClean="0">
                <a:solidFill>
                  <a:srgbClr val="00B0F0"/>
                </a:solidFill>
              </a:rPr>
            </a:br>
            <a:endParaRPr lang="en-IN" dirty="0">
              <a:solidFill>
                <a:srgbClr val="00B0F0"/>
              </a:solidFill>
            </a:endParaRPr>
          </a:p>
        </p:txBody>
      </p:sp>
      <p:sp>
        <p:nvSpPr>
          <p:cNvPr id="3" name="Content Placeholder 2"/>
          <p:cNvSpPr>
            <a:spLocks noGrp="1"/>
          </p:cNvSpPr>
          <p:nvPr>
            <p:ph idx="1"/>
          </p:nvPr>
        </p:nvSpPr>
        <p:spPr>
          <a:xfrm>
            <a:off x="457200" y="1295400"/>
            <a:ext cx="8153400" cy="5257800"/>
          </a:xfrm>
        </p:spPr>
        <p:txBody>
          <a:bodyPr>
            <a:normAutofit fontScale="70000" lnSpcReduction="20000"/>
          </a:bodyPr>
          <a:lstStyle/>
          <a:p>
            <a:pPr algn="just">
              <a:buFont typeface="Arial" pitchFamily="34" charset="0"/>
              <a:buChar char="•"/>
            </a:pPr>
            <a:r>
              <a:rPr lang="en-US" dirty="0" smtClean="0"/>
              <a:t>Post-processing is similar to the final adjusting and polishing process of hand renderings. It is to conduct polishing and machining of the obtained image file in the rendering stage.</a:t>
            </a:r>
          </a:p>
          <a:p>
            <a:pPr algn="just">
              <a:buNone/>
            </a:pPr>
            <a:r>
              <a:rPr lang="en-US" dirty="0" smtClean="0"/>
              <a:t> </a:t>
            </a:r>
          </a:p>
          <a:p>
            <a:pPr algn="just">
              <a:buFont typeface="Arial" pitchFamily="34" charset="0"/>
              <a:buChar char="•"/>
            </a:pPr>
            <a:r>
              <a:rPr lang="en-US" dirty="0" smtClean="0"/>
              <a:t>For garden landscape renderings, adding of entourage and background is an important step. The software used in this step is Photoshop, which is one of the most outstanding graphic image processing software nowadays.</a:t>
            </a:r>
          </a:p>
          <a:p>
            <a:pPr algn="just">
              <a:buFont typeface="Arial" pitchFamily="34" charset="0"/>
              <a:buChar char="•"/>
            </a:pPr>
            <a:endParaRPr lang="en-US" dirty="0" smtClean="0"/>
          </a:p>
          <a:p>
            <a:pPr algn="just">
              <a:buFont typeface="Arial" pitchFamily="34" charset="0"/>
              <a:buChar char="•"/>
            </a:pPr>
            <a:r>
              <a:rPr lang="en-US" dirty="0" smtClean="0"/>
              <a:t> Perspective effect of entourage (especially plants) is to refer to perspective angle of the image obtained by rendering and its perspective law to adjust the entourage in terms of size, orientation and color. </a:t>
            </a:r>
          </a:p>
          <a:p>
            <a:pPr algn="just">
              <a:buFont typeface="Arial" pitchFamily="34" charset="0"/>
              <a:buChar char="•"/>
            </a:pPr>
            <a:endParaRPr lang="en-US" dirty="0" smtClean="0"/>
          </a:p>
          <a:p>
            <a:pPr algn="just">
              <a:buFont typeface="Arial" pitchFamily="34" charset="0"/>
              <a:buChar char="•"/>
            </a:pPr>
            <a:r>
              <a:rPr lang="en-US" dirty="0" smtClean="0"/>
              <a:t>As the same as other type of renderings, entourage files of garden landscape renderings obtained mainly in three ways</a:t>
            </a:r>
            <a:endParaRPr lang="en-IN" dirty="0" smtClean="0"/>
          </a:p>
          <a:p>
            <a:pPr>
              <a:buFont typeface="Arial" pitchFamily="34" charset="0"/>
              <a:buChar char="•"/>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334001"/>
          </a:xfrm>
        </p:spPr>
        <p:txBody>
          <a:bodyPr/>
          <a:lstStyle/>
          <a:p>
            <a:pPr algn="just"/>
            <a:endParaRPr lang="en-US" dirty="0" smtClean="0"/>
          </a:p>
          <a:p>
            <a:pPr algn="just"/>
            <a:r>
              <a:rPr lang="en-US" dirty="0" smtClean="0"/>
              <a:t> Map depot file: there are many software products containing various entourage in the market;</a:t>
            </a:r>
            <a:endParaRPr lang="en-IN" dirty="0" smtClean="0"/>
          </a:p>
          <a:p>
            <a:pPr algn="just"/>
            <a:r>
              <a:rPr lang="en-US" dirty="0" smtClean="0"/>
              <a:t>Scan various exquisite pictures of entourage from books, and then process them with Photoshop;</a:t>
            </a:r>
            <a:endParaRPr lang="en-IN" dirty="0" smtClean="0"/>
          </a:p>
          <a:p>
            <a:pPr algn="just"/>
            <a:r>
              <a:rPr lang="en-US" dirty="0" smtClean="0"/>
              <a:t> Directly take the photos from real life by digital camera.</a:t>
            </a:r>
            <a:endParaRPr lang="en-IN" dirty="0" smtClean="0"/>
          </a:p>
          <a:p>
            <a:pPr algn="just"/>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153400" cy="5440363"/>
          </a:xfrm>
        </p:spPr>
        <p:txBody>
          <a:bodyPr>
            <a:noAutofit/>
          </a:bodyPr>
          <a:lstStyle/>
          <a:p>
            <a:pPr algn="ctr">
              <a:buNone/>
            </a:pPr>
            <a:r>
              <a:rPr lang="en-US" sz="8000" b="1" dirty="0" smtClean="0">
                <a:solidFill>
                  <a:srgbClr val="00B0F0"/>
                </a:solidFill>
              </a:rPr>
              <a:t>CAD Application</a:t>
            </a:r>
          </a:p>
          <a:p>
            <a:pPr algn="ctr">
              <a:buNone/>
            </a:pPr>
            <a:r>
              <a:rPr lang="en-US" sz="8000" b="1" dirty="0" smtClean="0">
                <a:solidFill>
                  <a:srgbClr val="00B0F0"/>
                </a:solidFill>
              </a:rPr>
              <a:t>Examples-AutoCAD</a:t>
            </a:r>
            <a:endParaRPr lang="en-IN" sz="8000" dirty="0" smtClean="0">
              <a:solidFill>
                <a:srgbClr val="00B0F0"/>
              </a:solidFill>
            </a:endParaRPr>
          </a:p>
          <a:p>
            <a:pPr>
              <a:buNone/>
            </a:pPr>
            <a:endParaRPr lang="en-IN" sz="8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304800" y="304800"/>
            <a:ext cx="83058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r="5102" b="12048"/>
          <a:stretch>
            <a:fillRect/>
          </a:stretch>
        </p:blipFill>
        <p:spPr bwMode="auto">
          <a:xfrm>
            <a:off x="990600" y="609600"/>
            <a:ext cx="7086600" cy="5562600"/>
          </a:xfrm>
          <a:prstGeom prst="rect">
            <a:avLst/>
          </a:prstGeom>
          <a:noFill/>
          <a:ln w="9525">
            <a:noFill/>
            <a:miter lim="800000"/>
            <a:headEnd/>
            <a:tailEnd/>
          </a:ln>
        </p:spPr>
      </p:pic>
      <p:sp>
        <p:nvSpPr>
          <p:cNvPr id="5" name="TextBox 4"/>
          <p:cNvSpPr txBox="1"/>
          <p:nvPr/>
        </p:nvSpPr>
        <p:spPr>
          <a:xfrm>
            <a:off x="1143000" y="6248400"/>
            <a:ext cx="6935996" cy="369332"/>
          </a:xfrm>
          <a:prstGeom prst="rect">
            <a:avLst/>
          </a:prstGeom>
          <a:noFill/>
        </p:spPr>
        <p:txBody>
          <a:bodyPr wrap="square" rtlCol="0">
            <a:spAutoFit/>
          </a:bodyPr>
          <a:lstStyle/>
          <a:p>
            <a:pPr algn="ctr"/>
            <a:r>
              <a:rPr lang="en-IN" b="1" dirty="0" smtClean="0">
                <a:solidFill>
                  <a:srgbClr val="00B0F0"/>
                </a:solidFill>
              </a:rPr>
              <a:t>Designing the Landscape through CAD Application</a:t>
            </a:r>
            <a:endParaRPr lang="en-IN" b="1"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219200" y="1524000"/>
            <a:ext cx="60960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solidFill>
                  <a:srgbClr val="C00000"/>
                </a:solidFill>
              </a:rPr>
              <a:t>COMPUTERS</a:t>
            </a:r>
          </a:p>
          <a:p>
            <a:pPr algn="ctr"/>
            <a:r>
              <a:rPr lang="en-IN" sz="2800" b="1" dirty="0" smtClean="0">
                <a:solidFill>
                  <a:srgbClr val="C00000"/>
                </a:solidFill>
              </a:rPr>
              <a:t>GRAPHIC </a:t>
            </a:r>
          </a:p>
          <a:p>
            <a:pPr algn="ctr"/>
            <a:r>
              <a:rPr lang="en-IN" sz="2800" b="1" dirty="0" smtClean="0">
                <a:solidFill>
                  <a:srgbClr val="C00000"/>
                </a:solidFill>
              </a:rPr>
              <a:t>DEVICES</a:t>
            </a:r>
            <a:endParaRPr lang="en-IN" sz="2800" b="1" dirty="0">
              <a:solidFill>
                <a:srgbClr val="C00000"/>
              </a:solidFill>
            </a:endParaRPr>
          </a:p>
        </p:txBody>
      </p:sp>
      <p:sp>
        <p:nvSpPr>
          <p:cNvPr id="5" name="Down Arrow 4"/>
          <p:cNvSpPr/>
          <p:nvPr/>
        </p:nvSpPr>
        <p:spPr>
          <a:xfrm flipH="1">
            <a:off x="381000" y="1219200"/>
            <a:ext cx="609600" cy="487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p:cNvSpPr/>
          <p:nvPr/>
        </p:nvSpPr>
        <p:spPr>
          <a:xfrm>
            <a:off x="1981200" y="3886200"/>
            <a:ext cx="5181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smtClean="0">
                <a:solidFill>
                  <a:srgbClr val="C00000"/>
                </a:solidFill>
              </a:rPr>
              <a:t>AUTOCAD</a:t>
            </a:r>
          </a:p>
          <a:p>
            <a:pPr algn="ctr"/>
            <a:r>
              <a:rPr lang="en-IN" sz="3600" b="1" dirty="0" smtClean="0">
                <a:solidFill>
                  <a:srgbClr val="C00000"/>
                </a:solidFill>
              </a:rPr>
              <a:t>SKETCH UP</a:t>
            </a:r>
            <a:endParaRPr lang="en-IN" sz="3600" b="1" dirty="0">
              <a:solidFill>
                <a:srgbClr val="C00000"/>
              </a:solidFill>
            </a:endParaRPr>
          </a:p>
        </p:txBody>
      </p:sp>
      <p:sp>
        <p:nvSpPr>
          <p:cNvPr id="10" name="Down Arrow 9"/>
          <p:cNvSpPr/>
          <p:nvPr/>
        </p:nvSpPr>
        <p:spPr>
          <a:xfrm>
            <a:off x="7696200" y="1524000"/>
            <a:ext cx="457200" cy="464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p:cNvSpPr txBox="1"/>
          <p:nvPr/>
        </p:nvSpPr>
        <p:spPr>
          <a:xfrm>
            <a:off x="0" y="457200"/>
            <a:ext cx="8686800" cy="923330"/>
          </a:xfrm>
          <a:prstGeom prst="rect">
            <a:avLst/>
          </a:prstGeom>
          <a:noFill/>
        </p:spPr>
        <p:txBody>
          <a:bodyPr wrap="square" rtlCol="0">
            <a:spAutoFit/>
          </a:bodyPr>
          <a:lstStyle/>
          <a:p>
            <a:pPr algn="ctr"/>
            <a:r>
              <a:rPr lang="en-IN" b="1" i="1" dirty="0" smtClean="0"/>
              <a:t>CAD APPLICATION HELPS IN ASSISTING DESIGNER IN MAKING 3 DIMENSIONAL SKETCHES AND LANDSCAPE MODELS/DESIGNS USING COMPUTER GRAPHICS AND TOOLS</a:t>
            </a:r>
            <a:endParaRPr lang="en-IN" b="1" i="1" dirty="0"/>
          </a:p>
        </p:txBody>
      </p:sp>
      <p:sp>
        <p:nvSpPr>
          <p:cNvPr id="12" name="TextBox 11"/>
          <p:cNvSpPr txBox="1"/>
          <p:nvPr/>
        </p:nvSpPr>
        <p:spPr>
          <a:xfrm>
            <a:off x="1828800" y="6096000"/>
            <a:ext cx="5867400" cy="369332"/>
          </a:xfrm>
          <a:prstGeom prst="rect">
            <a:avLst/>
          </a:prstGeom>
          <a:noFill/>
        </p:spPr>
        <p:txBody>
          <a:bodyPr wrap="square" rtlCol="0">
            <a:spAutoFit/>
          </a:bodyPr>
          <a:lstStyle/>
          <a:p>
            <a:pPr algn="ctr"/>
            <a:r>
              <a:rPr lang="en-IN" b="1" i="1" dirty="0" smtClean="0"/>
              <a:t>IN VERY QUICK TIME</a:t>
            </a:r>
            <a:endParaRPr lang="en-IN"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pPr algn="ctr"/>
            <a:r>
              <a:rPr lang="en-IN" dirty="0" smtClean="0"/>
              <a:t/>
            </a:r>
            <a:br>
              <a:rPr lang="en-IN" dirty="0" smtClean="0"/>
            </a:br>
            <a:r>
              <a:rPr lang="en-US" sz="4000" b="1" i="1" dirty="0" smtClean="0">
                <a:solidFill>
                  <a:srgbClr val="00B0F0"/>
                </a:solidFill>
              </a:rPr>
              <a:t>In addition, some command such as COPY, OFFSET etc. can be widely used</a:t>
            </a:r>
            <a:endParaRPr lang="en-IN" sz="4000" dirty="0">
              <a:solidFill>
                <a:srgbClr val="00B0F0"/>
              </a:solidFill>
            </a:endParaRPr>
          </a:p>
        </p:txBody>
      </p:sp>
      <p:pic>
        <p:nvPicPr>
          <p:cNvPr id="4" name="Content Placeholder 3"/>
          <p:cNvPicPr>
            <a:picLocks noGrp="1"/>
          </p:cNvPicPr>
          <p:nvPr>
            <p:ph idx="1"/>
          </p:nvPr>
        </p:nvPicPr>
        <p:blipFill>
          <a:blip r:embed="rId2" cstate="print"/>
          <a:stretch>
            <a:fillRect/>
          </a:stretch>
        </p:blipFill>
        <p:spPr bwMode="auto">
          <a:xfrm>
            <a:off x="304800" y="1981200"/>
            <a:ext cx="85344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marL="0" indent="0" algn="just">
              <a:spcBef>
                <a:spcPts val="0"/>
              </a:spcBef>
              <a:buNone/>
            </a:pPr>
            <a:r>
              <a:rPr lang="en-IN" sz="3600" b="1" dirty="0" smtClean="0"/>
              <a:t>	</a:t>
            </a:r>
          </a:p>
          <a:p>
            <a:pPr marL="0" indent="0" algn="just">
              <a:spcBef>
                <a:spcPts val="0"/>
              </a:spcBef>
              <a:buNone/>
            </a:pPr>
            <a:endParaRPr lang="en-IN" sz="3600" b="1" dirty="0" smtClean="0"/>
          </a:p>
          <a:p>
            <a:pPr marL="0" indent="0" algn="just">
              <a:spcBef>
                <a:spcPts val="0"/>
              </a:spcBef>
              <a:buNone/>
            </a:pPr>
            <a:r>
              <a:rPr lang="en-IN" sz="3600" b="1" dirty="0" smtClean="0"/>
              <a:t>Making of designs with </a:t>
            </a:r>
            <a:r>
              <a:rPr lang="en-IN" sz="3600" b="1" dirty="0" smtClean="0">
                <a:solidFill>
                  <a:srgbClr val="00B050"/>
                </a:solidFill>
              </a:rPr>
              <a:t>AUTOCAD OR SKETCH UP </a:t>
            </a:r>
            <a:r>
              <a:rPr lang="en-IN" sz="3600" b="1" dirty="0" smtClean="0"/>
              <a:t>applications, post processing of image or design is done using the </a:t>
            </a:r>
            <a:r>
              <a:rPr lang="en-IN" sz="3600" b="1" dirty="0" smtClean="0">
                <a:solidFill>
                  <a:srgbClr val="00B050"/>
                </a:solidFill>
              </a:rPr>
              <a:t>different </a:t>
            </a:r>
            <a:r>
              <a:rPr lang="en-IN" sz="3600" b="1" dirty="0" err="1" smtClean="0">
                <a:solidFill>
                  <a:srgbClr val="00B050"/>
                </a:solidFill>
              </a:rPr>
              <a:t>photoshop</a:t>
            </a:r>
            <a:r>
              <a:rPr lang="en-IN" sz="3600" b="1" dirty="0" smtClean="0">
                <a:solidFill>
                  <a:srgbClr val="00B050"/>
                </a:solidFill>
              </a:rPr>
              <a:t> and tools </a:t>
            </a:r>
            <a:r>
              <a:rPr lang="en-IN" sz="3600" b="1" dirty="0" smtClean="0"/>
              <a:t>to give </a:t>
            </a:r>
            <a:r>
              <a:rPr lang="en-IN" sz="3600" b="1" dirty="0" smtClean="0">
                <a:solidFill>
                  <a:srgbClr val="00B050"/>
                </a:solidFill>
              </a:rPr>
              <a:t>viewer different  impression</a:t>
            </a:r>
            <a:endParaRPr lang="en-IN" sz="3600" b="1"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6096000"/>
          </a:xfrm>
        </p:spPr>
        <p:txBody>
          <a:bodyPr>
            <a:normAutofit fontScale="92500" lnSpcReduction="20000"/>
          </a:bodyPr>
          <a:lstStyle/>
          <a:p>
            <a:pPr algn="just">
              <a:buNone/>
            </a:pPr>
            <a:r>
              <a:rPr lang="en-US" dirty="0" smtClean="0"/>
              <a:t>	</a:t>
            </a:r>
          </a:p>
          <a:p>
            <a:pPr algn="just">
              <a:buNone/>
            </a:pPr>
            <a:r>
              <a:rPr lang="en-US" b="1" dirty="0" smtClean="0"/>
              <a:t>	The various </a:t>
            </a:r>
            <a:r>
              <a:rPr lang="en-US" b="1" dirty="0" smtClean="0">
                <a:solidFill>
                  <a:srgbClr val="00B050"/>
                </a:solidFill>
              </a:rPr>
              <a:t>designed information </a:t>
            </a:r>
            <a:r>
              <a:rPr lang="en-US" b="1" dirty="0" smtClean="0"/>
              <a:t>in the form of </a:t>
            </a:r>
            <a:r>
              <a:rPr lang="en-US" b="1" dirty="0" smtClean="0">
                <a:solidFill>
                  <a:srgbClr val="00B050"/>
                </a:solidFill>
              </a:rPr>
              <a:t>numbers, text or graphics</a:t>
            </a:r>
            <a:r>
              <a:rPr lang="en-US" b="1" dirty="0" smtClean="0"/>
              <a:t> can be stored in computer memory and it can be quickly retrieved. </a:t>
            </a:r>
          </a:p>
          <a:p>
            <a:pPr algn="just">
              <a:buNone/>
            </a:pPr>
            <a:endParaRPr lang="en-US" b="1" dirty="0" smtClean="0"/>
          </a:p>
          <a:p>
            <a:pPr algn="just">
              <a:buNone/>
            </a:pPr>
            <a:r>
              <a:rPr lang="en-US" b="1" dirty="0" smtClean="0"/>
              <a:t>	In </a:t>
            </a:r>
            <a:r>
              <a:rPr lang="en-US" b="1" dirty="0" smtClean="0">
                <a:solidFill>
                  <a:srgbClr val="00B050"/>
                </a:solidFill>
              </a:rPr>
              <a:t>CADS</a:t>
            </a:r>
            <a:r>
              <a:rPr lang="en-US" b="1" dirty="0" smtClean="0"/>
              <a:t>, </a:t>
            </a:r>
            <a:r>
              <a:rPr lang="en-US" b="1" dirty="0" smtClean="0">
                <a:solidFill>
                  <a:srgbClr val="00B050"/>
                </a:solidFill>
              </a:rPr>
              <a:t>designer</a:t>
            </a:r>
            <a:r>
              <a:rPr lang="en-US" b="1" dirty="0" smtClean="0"/>
              <a:t> firstly conceives the concept plan, </a:t>
            </a:r>
            <a:r>
              <a:rPr lang="en-US" b="1" dirty="0" smtClean="0">
                <a:solidFill>
                  <a:srgbClr val="00B050"/>
                </a:solidFill>
              </a:rPr>
              <a:t>draws the plan map </a:t>
            </a:r>
            <a:r>
              <a:rPr lang="en-US" b="1" dirty="0" smtClean="0"/>
              <a:t>by </a:t>
            </a:r>
            <a:r>
              <a:rPr lang="en-US" b="1" dirty="0" smtClean="0">
                <a:solidFill>
                  <a:srgbClr val="00B050"/>
                </a:solidFill>
              </a:rPr>
              <a:t>AutoCAD</a:t>
            </a:r>
            <a:r>
              <a:rPr lang="en-US" b="1" dirty="0" smtClean="0"/>
              <a:t>, including </a:t>
            </a:r>
            <a:r>
              <a:rPr lang="en-US" b="1" dirty="0" smtClean="0">
                <a:solidFill>
                  <a:srgbClr val="00B050"/>
                </a:solidFill>
              </a:rPr>
              <a:t>garden road networks</a:t>
            </a:r>
            <a:r>
              <a:rPr lang="en-US" b="1" dirty="0" smtClean="0"/>
              <a:t>, </a:t>
            </a:r>
            <a:r>
              <a:rPr lang="en-US" b="1" dirty="0" smtClean="0">
                <a:solidFill>
                  <a:srgbClr val="00B050"/>
                </a:solidFill>
              </a:rPr>
              <a:t>water shapes, terrain designs and plant configurations,</a:t>
            </a:r>
            <a:r>
              <a:rPr lang="en-US" b="1" dirty="0" smtClean="0"/>
              <a:t> and then completes </a:t>
            </a:r>
            <a:r>
              <a:rPr lang="en-US" b="1" dirty="0" err="1" smtClean="0"/>
              <a:t>modelling</a:t>
            </a:r>
            <a:r>
              <a:rPr lang="en-US" b="1" dirty="0" smtClean="0"/>
              <a:t> by </a:t>
            </a:r>
            <a:r>
              <a:rPr lang="en-US" b="1" dirty="0" smtClean="0">
                <a:solidFill>
                  <a:srgbClr val="00B050"/>
                </a:solidFill>
              </a:rPr>
              <a:t>Sketch Up</a:t>
            </a:r>
            <a:r>
              <a:rPr lang="en-US" b="1" dirty="0" smtClean="0"/>
              <a:t>, </a:t>
            </a:r>
            <a:r>
              <a:rPr lang="en-US" b="1" dirty="0" smtClean="0">
                <a:solidFill>
                  <a:srgbClr val="00B050"/>
                </a:solidFill>
              </a:rPr>
              <a:t>3Dmax or other similar software, </a:t>
            </a:r>
            <a:r>
              <a:rPr lang="en-US" b="1" dirty="0" smtClean="0"/>
              <a:t>mainly including </a:t>
            </a:r>
            <a:r>
              <a:rPr lang="en-US" b="1" dirty="0" smtClean="0">
                <a:solidFill>
                  <a:srgbClr val="00B050"/>
                </a:solidFill>
              </a:rPr>
              <a:t>building models, water and terrain of height given, material of square pavement sketch given.</a:t>
            </a:r>
            <a:endParaRPr lang="en-IN" b="1"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400" cy="5668963"/>
          </a:xfrm>
        </p:spPr>
        <p:txBody>
          <a:bodyPr>
            <a:normAutofit fontScale="85000" lnSpcReduction="10000"/>
          </a:bodyPr>
          <a:lstStyle/>
          <a:p>
            <a:pPr algn="just">
              <a:buNone/>
            </a:pPr>
            <a:r>
              <a:rPr lang="en-US" dirty="0" smtClean="0"/>
              <a:t>	</a:t>
            </a:r>
            <a:r>
              <a:rPr lang="en-US" b="1" dirty="0" smtClean="0">
                <a:solidFill>
                  <a:schemeClr val="tx1">
                    <a:lumMod val="95000"/>
                  </a:schemeClr>
                </a:solidFill>
              </a:rPr>
              <a:t>After rendering the map, designer makes post </a:t>
            </a:r>
            <a:r>
              <a:rPr lang="en-US" b="1" dirty="0" smtClean="0">
                <a:solidFill>
                  <a:srgbClr val="00B050"/>
                </a:solidFill>
              </a:rPr>
              <a:t>processing on the work by photo shop </a:t>
            </a:r>
            <a:r>
              <a:rPr lang="en-US" b="1" dirty="0" smtClean="0">
                <a:solidFill>
                  <a:schemeClr val="tx1">
                    <a:lumMod val="95000"/>
                  </a:schemeClr>
                </a:solidFill>
              </a:rPr>
              <a:t>and then complete a garden landscape rendering.</a:t>
            </a:r>
          </a:p>
          <a:p>
            <a:pPr algn="just">
              <a:buNone/>
            </a:pPr>
            <a:endParaRPr lang="en-US" b="1" dirty="0" smtClean="0">
              <a:solidFill>
                <a:schemeClr val="tx1">
                  <a:lumMod val="95000"/>
                </a:schemeClr>
              </a:solidFill>
            </a:endParaRPr>
          </a:p>
          <a:p>
            <a:pPr algn="just">
              <a:buNone/>
            </a:pPr>
            <a:r>
              <a:rPr lang="en-US" b="1" dirty="0" smtClean="0">
                <a:solidFill>
                  <a:schemeClr val="tx1">
                    <a:lumMod val="95000"/>
                  </a:schemeClr>
                </a:solidFill>
              </a:rPr>
              <a:t>	 Making use of landscape renderings of hand-painting or computer drawing, designer could </a:t>
            </a:r>
            <a:r>
              <a:rPr lang="en-US" b="1" dirty="0" smtClean="0">
                <a:solidFill>
                  <a:srgbClr val="00B050"/>
                </a:solidFill>
              </a:rPr>
              <a:t>build up an effective communication bridge to viewers in an intuitive way. </a:t>
            </a:r>
          </a:p>
          <a:p>
            <a:pPr algn="just">
              <a:buNone/>
            </a:pPr>
            <a:r>
              <a:rPr lang="en-US" b="1" dirty="0" smtClean="0">
                <a:solidFill>
                  <a:schemeClr val="tx1">
                    <a:lumMod val="95000"/>
                  </a:schemeClr>
                </a:solidFill>
              </a:rPr>
              <a:t>	</a:t>
            </a:r>
          </a:p>
          <a:p>
            <a:pPr algn="just">
              <a:buNone/>
            </a:pPr>
            <a:r>
              <a:rPr lang="en-US" b="1" dirty="0" smtClean="0">
                <a:solidFill>
                  <a:schemeClr val="tx1">
                    <a:lumMod val="95000"/>
                  </a:schemeClr>
                </a:solidFill>
              </a:rPr>
              <a:t>	Compared with freehand drawing, rendering has </a:t>
            </a:r>
            <a:r>
              <a:rPr lang="en-US" b="1" dirty="0" smtClean="0">
                <a:solidFill>
                  <a:srgbClr val="00B050"/>
                </a:solidFill>
              </a:rPr>
              <a:t>high definition, high reduction degree</a:t>
            </a:r>
            <a:r>
              <a:rPr lang="en-US" b="1" dirty="0" smtClean="0">
                <a:solidFill>
                  <a:schemeClr val="tx1">
                    <a:lumMod val="95000"/>
                  </a:schemeClr>
                </a:solidFill>
              </a:rPr>
              <a:t>, and not only is </a:t>
            </a:r>
            <a:r>
              <a:rPr lang="en-US" b="1" dirty="0" smtClean="0">
                <a:solidFill>
                  <a:srgbClr val="00B050"/>
                </a:solidFill>
              </a:rPr>
              <a:t>conducive to an intuitive understanding, </a:t>
            </a:r>
            <a:r>
              <a:rPr lang="en-US" b="1" dirty="0" smtClean="0">
                <a:solidFill>
                  <a:schemeClr val="tx1">
                    <a:lumMod val="95000"/>
                  </a:schemeClr>
                </a:solidFill>
              </a:rPr>
              <a:t>but also can be treated as reference of conceived scheme</a:t>
            </a:r>
            <a:r>
              <a:rPr lang="en-US" dirty="0" smtClean="0"/>
              <a:t>.</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pPr algn="ctr"/>
            <a:r>
              <a:rPr lang="en-US" b="1" u="sng" dirty="0" smtClean="0"/>
              <a:t/>
            </a:r>
            <a:br>
              <a:rPr lang="en-US" b="1" u="sng" dirty="0" smtClean="0"/>
            </a:br>
            <a:r>
              <a:rPr lang="en-US" b="1" dirty="0" smtClean="0">
                <a:solidFill>
                  <a:srgbClr val="00B0F0"/>
                </a:solidFill>
              </a:rPr>
              <a:t>Advantages </a:t>
            </a:r>
            <a:r>
              <a:rPr lang="en-IN" dirty="0" smtClean="0">
                <a:solidFill>
                  <a:srgbClr val="00B0F0"/>
                </a:solidFill>
              </a:rPr>
              <a:t/>
            </a:r>
            <a:br>
              <a:rPr lang="en-IN" dirty="0" smtClean="0">
                <a:solidFill>
                  <a:srgbClr val="00B0F0"/>
                </a:solidFill>
              </a:rPr>
            </a:br>
            <a:endParaRPr lang="en-IN" dirty="0">
              <a:solidFill>
                <a:srgbClr val="00B0F0"/>
              </a:solidFill>
            </a:endParaRPr>
          </a:p>
        </p:txBody>
      </p:sp>
      <p:sp>
        <p:nvSpPr>
          <p:cNvPr id="3" name="Content Placeholder 2"/>
          <p:cNvSpPr>
            <a:spLocks noGrp="1"/>
          </p:cNvSpPr>
          <p:nvPr>
            <p:ph idx="1"/>
          </p:nvPr>
        </p:nvSpPr>
        <p:spPr>
          <a:xfrm>
            <a:off x="609600" y="1676400"/>
            <a:ext cx="8229600" cy="4449763"/>
          </a:xfrm>
        </p:spPr>
        <p:txBody>
          <a:bodyPr>
            <a:normAutofit fontScale="85000" lnSpcReduction="20000"/>
          </a:bodyPr>
          <a:lstStyle/>
          <a:p>
            <a:pPr>
              <a:buNone/>
            </a:pPr>
            <a:r>
              <a:rPr lang="en-US" b="1" dirty="0" smtClean="0"/>
              <a:t>                         </a:t>
            </a:r>
            <a:r>
              <a:rPr lang="en-US" b="1" dirty="0" smtClean="0">
                <a:solidFill>
                  <a:srgbClr val="C00000"/>
                </a:solidFill>
              </a:rPr>
              <a:t>High efficiency</a:t>
            </a:r>
            <a:endParaRPr lang="en-US" dirty="0" smtClean="0">
              <a:solidFill>
                <a:srgbClr val="C00000"/>
              </a:solidFill>
            </a:endParaRPr>
          </a:p>
          <a:p>
            <a:pPr>
              <a:buNone/>
            </a:pPr>
            <a:endParaRPr lang="en-US" dirty="0" smtClean="0"/>
          </a:p>
          <a:p>
            <a:pPr algn="just">
              <a:buNone/>
            </a:pPr>
            <a:r>
              <a:rPr lang="en-US" sz="3400" dirty="0" smtClean="0"/>
              <a:t>	In this process, excellent drawing skills and techniques will play a key role. </a:t>
            </a:r>
          </a:p>
          <a:p>
            <a:pPr algn="just">
              <a:buNone/>
            </a:pPr>
            <a:r>
              <a:rPr lang="en-US" sz="3400" dirty="0" smtClean="0"/>
              <a:t>	</a:t>
            </a:r>
          </a:p>
          <a:p>
            <a:pPr algn="just">
              <a:buNone/>
            </a:pPr>
            <a:r>
              <a:rPr lang="en-US" sz="3400" dirty="0" smtClean="0"/>
              <a:t>	The performance way of hand-painting will deliver unlimited reverie to people, but meanwhile its limitations also gradually come to the surface. </a:t>
            </a:r>
          </a:p>
          <a:p>
            <a:pPr algn="just">
              <a:buNone/>
            </a:pPr>
            <a:endParaRPr lang="en-US" sz="3400" dirty="0" smtClean="0"/>
          </a:p>
          <a:p>
            <a:pPr algn="just">
              <a:buNone/>
            </a:pPr>
            <a:r>
              <a:rPr lang="en-US" sz="3400" dirty="0" smtClean="0"/>
              <a:t>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normAutofit fontScale="92500" lnSpcReduction="10000"/>
          </a:bodyPr>
          <a:lstStyle/>
          <a:p>
            <a:pPr algn="just">
              <a:buNone/>
            </a:pPr>
            <a:r>
              <a:rPr lang="en-US" sz="3200" dirty="0" smtClean="0"/>
              <a:t>	By adopting computer graphics, this problem can be easily solved, for example, to accurately calculate the proportional relationship between each garden ornament, building and plant. </a:t>
            </a:r>
          </a:p>
          <a:p>
            <a:pPr algn="just">
              <a:buNone/>
            </a:pPr>
            <a:endParaRPr lang="en-US" sz="3200" dirty="0" smtClean="0"/>
          </a:p>
          <a:p>
            <a:pPr algn="just">
              <a:buNone/>
            </a:pPr>
            <a:r>
              <a:rPr lang="en-US" sz="3200" dirty="0" smtClean="0"/>
              <a:t>	In hand-painting process, each drawing cannot be occupied by multi-designer at the same time, and the drawing skill and style of all the designers is hard to strictly universalize; but CAD technology can greatly improve the work efficiency, and ensure unified design style.</a:t>
            </a:r>
            <a:endParaRPr lang="en-IN" sz="3200" dirty="0" smtClean="0"/>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 </a:t>
            </a:r>
            <a:r>
              <a:rPr lang="en-US" b="1" dirty="0" smtClean="0">
                <a:solidFill>
                  <a:srgbClr val="00B0F0"/>
                </a:solidFill>
              </a:rPr>
              <a:t>Rich expression way</a:t>
            </a:r>
            <a:r>
              <a:rPr lang="en-US" dirty="0" smtClean="0">
                <a:solidFill>
                  <a:srgbClr val="00B0F0"/>
                </a:solidFill>
              </a:rPr>
              <a:t> </a:t>
            </a:r>
            <a:endParaRPr lang="en-IN" dirty="0">
              <a:solidFill>
                <a:srgbClr val="00B0F0"/>
              </a:solidFill>
            </a:endParaRPr>
          </a:p>
        </p:txBody>
      </p:sp>
      <p:sp>
        <p:nvSpPr>
          <p:cNvPr id="3" name="Content Placeholder 2"/>
          <p:cNvSpPr>
            <a:spLocks noGrp="1"/>
          </p:cNvSpPr>
          <p:nvPr>
            <p:ph idx="1"/>
          </p:nvPr>
        </p:nvSpPr>
        <p:spPr>
          <a:xfrm>
            <a:off x="457200" y="1371600"/>
            <a:ext cx="8153400" cy="4754563"/>
          </a:xfrm>
        </p:spPr>
        <p:txBody>
          <a:bodyPr>
            <a:normAutofit fontScale="77500" lnSpcReduction="20000"/>
          </a:bodyPr>
          <a:lstStyle/>
          <a:p>
            <a:pPr algn="just">
              <a:buNone/>
            </a:pPr>
            <a:r>
              <a:rPr lang="en-US" dirty="0" smtClean="0"/>
              <a:t>	Computer graphics can show rich reality sense, three-dimensional shadow and multi-sensory experience of virtual reality, to simulate mountain stream, seasonal changes and walking effect, which is much different from traditional hand-painting way. </a:t>
            </a:r>
          </a:p>
          <a:p>
            <a:pPr algn="just">
              <a:buNone/>
            </a:pPr>
            <a:r>
              <a:rPr lang="en-US" dirty="0" smtClean="0"/>
              <a:t>	</a:t>
            </a:r>
          </a:p>
          <a:p>
            <a:pPr algn="just">
              <a:buNone/>
            </a:pPr>
            <a:r>
              <a:rPr lang="en-US" dirty="0" smtClean="0"/>
              <a:t>	Thanks to bold innovation of designers, hand-painting and computer graphics are combined more and more closely nowadays. </a:t>
            </a:r>
          </a:p>
          <a:p>
            <a:pPr algn="just">
              <a:buNone/>
            </a:pPr>
            <a:r>
              <a:rPr lang="en-US" dirty="0" smtClean="0"/>
              <a:t>	</a:t>
            </a:r>
          </a:p>
          <a:p>
            <a:pPr algn="just">
              <a:buNone/>
            </a:pPr>
            <a:r>
              <a:rPr lang="en-US" dirty="0" smtClean="0"/>
              <a:t>	With the HD scanning technology, papery hand-drawn map can be transferred into computer, and then imitate the color and style of to draw it, forming a unique way of expression.</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r>
              <a:rPr lang="en-US" b="1" dirty="0" smtClean="0">
                <a:solidFill>
                  <a:srgbClr val="00B0F0"/>
                </a:solidFill>
              </a:rPr>
              <a:t>Less resource consumption</a:t>
            </a:r>
            <a:endParaRPr lang="en-IN" dirty="0">
              <a:solidFill>
                <a:srgbClr val="00B0F0"/>
              </a:solidFill>
            </a:endParaRPr>
          </a:p>
        </p:txBody>
      </p:sp>
      <p:sp>
        <p:nvSpPr>
          <p:cNvPr id="3" name="Content Placeholder 2"/>
          <p:cNvSpPr>
            <a:spLocks noGrp="1"/>
          </p:cNvSpPr>
          <p:nvPr>
            <p:ph idx="1"/>
          </p:nvPr>
        </p:nvSpPr>
        <p:spPr>
          <a:xfrm>
            <a:off x="457200" y="1600200"/>
            <a:ext cx="8229600" cy="4525963"/>
          </a:xfrm>
        </p:spPr>
        <p:txBody>
          <a:bodyPr>
            <a:normAutofit fontScale="62500" lnSpcReduction="20000"/>
          </a:bodyPr>
          <a:lstStyle/>
          <a:p>
            <a:pPr algn="just"/>
            <a:r>
              <a:rPr lang="en-US" dirty="0" smtClean="0"/>
              <a:t>Traditional modeling performance was in the form of sculpture, which need the coordination of certain material to complete one garden landscape design works.</a:t>
            </a:r>
          </a:p>
          <a:p>
            <a:pPr algn="just"/>
            <a:endParaRPr lang="en-US" dirty="0" smtClean="0"/>
          </a:p>
          <a:p>
            <a:pPr algn="just"/>
            <a:r>
              <a:rPr lang="en-US" dirty="0" smtClean="0"/>
              <a:t> In addition, from purchase to producing, it always needs related technical personnel to collaborate; while CAD technology modeling process only needs one personnel from beginning to end. </a:t>
            </a:r>
          </a:p>
          <a:p>
            <a:pPr algn="just"/>
            <a:endParaRPr lang="en-US" dirty="0" smtClean="0"/>
          </a:p>
          <a:p>
            <a:pPr algn="just"/>
            <a:r>
              <a:rPr lang="en-US" dirty="0" smtClean="0"/>
              <a:t>Its biggest advantage lies in its fast modeling speed and high </a:t>
            </a:r>
            <a:r>
              <a:rPr lang="en-US" dirty="0" err="1" smtClean="0"/>
              <a:t>replicability</a:t>
            </a:r>
            <a:r>
              <a:rPr lang="en-US" dirty="0" smtClean="0"/>
              <a:t>, so that it can get rid of time and space limitation, to allow the modeling be discolored and reshaped. </a:t>
            </a:r>
          </a:p>
          <a:p>
            <a:pPr algn="just">
              <a:buNone/>
            </a:pPr>
            <a:endParaRPr lang="en-US" dirty="0" smtClean="0"/>
          </a:p>
          <a:p>
            <a:pPr algn="just"/>
            <a:r>
              <a:rPr lang="en-US" dirty="0" smtClean="0"/>
              <a:t>Therefore, using CAD technology in garden landscape design would greatly save the resource consumption</a:t>
            </a:r>
            <a:endParaRPr lang="en-IN" dirty="0" smtClean="0"/>
          </a:p>
          <a:p>
            <a:pPr algn="just">
              <a:buNone/>
            </a:pPr>
            <a:r>
              <a:rPr lang="en-US" dirty="0" smtClean="0"/>
              <a:t> </a:t>
            </a:r>
            <a:endParaRPr lang="en-IN" dirty="0" smtClean="0"/>
          </a:p>
          <a:p>
            <a:pPr algn="just">
              <a:buNone/>
            </a:pP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134</TotalTime>
  <Words>767</Words>
  <Application>Microsoft Office PowerPoint</Application>
  <PresentationFormat>On-screen Show (4:3)</PresentationFormat>
  <Paragraphs>97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 Computer Aided Design (CAD) </vt:lpstr>
      <vt:lpstr>Slide 2</vt:lpstr>
      <vt:lpstr>Slide 3</vt:lpstr>
      <vt:lpstr>Slide 4</vt:lpstr>
      <vt:lpstr>Slide 5</vt:lpstr>
      <vt:lpstr> Advantages  </vt:lpstr>
      <vt:lpstr>Slide 7</vt:lpstr>
      <vt:lpstr> Rich expression way </vt:lpstr>
      <vt:lpstr>Less resource consumption</vt:lpstr>
      <vt:lpstr>Disadvantages </vt:lpstr>
      <vt:lpstr>Three-dimensional space shortage</vt:lpstr>
      <vt:lpstr>Procedure of Landscape Design with CAD Technology  </vt:lpstr>
      <vt:lpstr>Slide 13</vt:lpstr>
      <vt:lpstr>Rendering </vt:lpstr>
      <vt:lpstr> Post-processing </vt:lpstr>
      <vt:lpstr>Slide 16</vt:lpstr>
      <vt:lpstr>Slide 17</vt:lpstr>
      <vt:lpstr>Slide 18</vt:lpstr>
      <vt:lpstr>Slide 19</vt:lpstr>
      <vt:lpstr> In addition, some command such as COPY, OFFSET etc. can be widely used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Aided Design (CAD) </dc:title>
  <dc:creator>SONAL.KATHURIA</dc:creator>
  <cp:lastModifiedBy>SONAL.KATHURIA</cp:lastModifiedBy>
  <cp:revision>10</cp:revision>
  <dcterms:created xsi:type="dcterms:W3CDTF">2006-08-16T00:00:00Z</dcterms:created>
  <dcterms:modified xsi:type="dcterms:W3CDTF">2020-09-05T08:14:57Z</dcterms:modified>
</cp:coreProperties>
</file>