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256" r:id="rId16"/>
    <p:sldId id="257" r:id="rId17"/>
    <p:sldId id="284" r:id="rId18"/>
    <p:sldId id="258" r:id="rId19"/>
    <p:sldId id="259" r:id="rId20"/>
    <p:sldId id="260" r:id="rId21"/>
    <p:sldId id="261" r:id="rId22"/>
    <p:sldId id="262" r:id="rId23"/>
    <p:sldId id="267" r:id="rId24"/>
    <p:sldId id="263" r:id="rId25"/>
    <p:sldId id="264" r:id="rId26"/>
    <p:sldId id="286" r:id="rId27"/>
    <p:sldId id="287"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624" autoAdjust="0"/>
  </p:normalViewPr>
  <p:slideViewPr>
    <p:cSldViewPr>
      <p:cViewPr varScale="1">
        <p:scale>
          <a:sx n="69" d="100"/>
          <a:sy n="69" d="100"/>
        </p:scale>
        <p:origin x="-1392"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8/31/2020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8/31/2020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8/31/2020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8/31/2020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8/31/2020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819400"/>
            <a:ext cx="8305800" cy="1295400"/>
          </a:xfrm>
        </p:spPr>
        <p:txBody>
          <a:bodyPr/>
          <a:lstStyle/>
          <a:p>
            <a:r>
              <a:rPr lang="en-IN" b="1" dirty="0" smtClean="0">
                <a:solidFill>
                  <a:srgbClr val="FFFF00"/>
                </a:solidFill>
              </a:rPr>
              <a:t>Description of Formal , Informal and free style gardening</a:t>
            </a:r>
            <a:endParaRPr lang="en-IN" b="1" dirty="0">
              <a:solidFill>
                <a:srgbClr val="FFFF00"/>
              </a:solidFill>
            </a:endParaRPr>
          </a:p>
        </p:txBody>
      </p:sp>
      <p:sp>
        <p:nvSpPr>
          <p:cNvPr id="3" name="Title 2"/>
          <p:cNvSpPr>
            <a:spLocks noGrp="1"/>
          </p:cNvSpPr>
          <p:nvPr>
            <p:ph type="ctrTitle"/>
          </p:nvPr>
        </p:nvSpPr>
        <p:spPr>
          <a:xfrm>
            <a:off x="838200" y="1981200"/>
            <a:ext cx="7620000" cy="762000"/>
          </a:xfrm>
          <a:solidFill>
            <a:srgbClr val="0070C0"/>
          </a:solidFill>
        </p:spPr>
        <p:txBody>
          <a:bodyPr/>
          <a:lstStyle/>
          <a:p>
            <a:r>
              <a:rPr lang="en-IN" b="1" dirty="0" smtClean="0"/>
              <a:t>Different Styles of Gardens</a:t>
            </a:r>
            <a:endParaRPr lang="en-IN" b="1" dirty="0"/>
          </a:p>
        </p:txBody>
      </p:sp>
      <p:pic>
        <p:nvPicPr>
          <p:cNvPr id="4" name="Picture 2"/>
          <p:cNvPicPr>
            <a:picLocks noChangeAspect="1" noChangeArrowheads="1"/>
          </p:cNvPicPr>
          <p:nvPr/>
        </p:nvPicPr>
        <p:blipFill>
          <a:blip r:embed="rId2"/>
          <a:srcRect b="25715"/>
          <a:stretch>
            <a:fillRect/>
          </a:stretch>
        </p:blipFill>
        <p:spPr bwMode="auto">
          <a:xfrm>
            <a:off x="5257800" y="304800"/>
            <a:ext cx="35814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3"/>
          <a:srcRect/>
          <a:stretch>
            <a:fillRect/>
          </a:stretch>
        </p:blipFill>
        <p:spPr bwMode="auto">
          <a:xfrm>
            <a:off x="685800" y="228600"/>
            <a:ext cx="44196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3"/>
          <a:srcRect/>
          <a:stretch>
            <a:fillRect/>
          </a:stretch>
        </p:blipFill>
        <p:spPr bwMode="auto">
          <a:xfrm>
            <a:off x="533400" y="3962400"/>
            <a:ext cx="4800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2"/>
          <a:srcRect b="25715"/>
          <a:stretch>
            <a:fillRect/>
          </a:stretch>
        </p:blipFill>
        <p:spPr bwMode="auto">
          <a:xfrm>
            <a:off x="5562600" y="3810000"/>
            <a:ext cx="3200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endParaRPr lang="en-IN" dirty="0" smtClean="0"/>
          </a:p>
          <a:p>
            <a:r>
              <a:rPr lang="en-IN" dirty="0" smtClean="0"/>
              <a:t>It is a canopied building with twelve open doors </a:t>
            </a:r>
            <a:r>
              <a:rPr lang="en-IN" i="1" dirty="0" err="1" smtClean="0"/>
              <a:t>ie</a:t>
            </a:r>
            <a:r>
              <a:rPr lang="en-IN" i="1" dirty="0" smtClean="0"/>
              <a:t>.</a:t>
            </a:r>
            <a:r>
              <a:rPr lang="en-IN" dirty="0" smtClean="0"/>
              <a:t>, three in each direction.  </a:t>
            </a:r>
          </a:p>
          <a:p>
            <a:r>
              <a:rPr lang="en-IN" dirty="0" smtClean="0"/>
              <a:t>From </a:t>
            </a:r>
            <a:r>
              <a:rPr lang="en-IN" dirty="0" err="1" smtClean="0"/>
              <a:t>baradari</a:t>
            </a:r>
            <a:r>
              <a:rPr lang="en-IN" dirty="0" smtClean="0"/>
              <a:t>, one can sit and enjoy the fresh breeze and watch dark clouds and birds in the sky.</a:t>
            </a:r>
          </a:p>
          <a:p>
            <a:r>
              <a:rPr lang="en-IN" dirty="0" smtClean="0"/>
              <a:t>  The masonry pillars of </a:t>
            </a:r>
            <a:r>
              <a:rPr lang="en-IN" dirty="0" err="1" smtClean="0"/>
              <a:t>baradari</a:t>
            </a:r>
            <a:r>
              <a:rPr lang="en-IN" dirty="0" smtClean="0"/>
              <a:t> were painted with favourite design of bouquets of flowers in vases and the floor was furnished with thick carpets and cushions.</a:t>
            </a:r>
            <a:br>
              <a:rPr lang="en-IN" dirty="0" smtClean="0"/>
            </a:br>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err="1" smtClean="0"/>
              <a:t>Baradari</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endParaRPr lang="en-IN" dirty="0" smtClean="0"/>
          </a:p>
          <a:p>
            <a:endParaRPr lang="en-IN" dirty="0" smtClean="0"/>
          </a:p>
          <a:p>
            <a:r>
              <a:rPr lang="en-IN" dirty="0" smtClean="0"/>
              <a:t>The flowers in </a:t>
            </a:r>
            <a:r>
              <a:rPr lang="en-IN" dirty="0" err="1" smtClean="0"/>
              <a:t>Moghul</a:t>
            </a:r>
            <a:r>
              <a:rPr lang="en-IN" dirty="0" smtClean="0"/>
              <a:t> gardens are mostly scented in nature and highly colourful.  </a:t>
            </a:r>
          </a:p>
          <a:p>
            <a:r>
              <a:rPr lang="en-IN" dirty="0" smtClean="0"/>
              <a:t>The colourful effects were created by massing mixed coloured annuals mixed colours have been preferred rather than mono, complementary or contrast colours.</a:t>
            </a:r>
            <a:br>
              <a:rPr lang="en-IN" dirty="0" smtClean="0"/>
            </a:br>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smtClean="0">
                <a:solidFill>
                  <a:srgbClr val="FFFF00"/>
                </a:solidFill>
              </a:rPr>
              <a:t>Flower beds</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endParaRPr lang="en-IN" dirty="0" smtClean="0"/>
          </a:p>
          <a:p>
            <a:endParaRPr lang="en-IN" dirty="0" smtClean="0"/>
          </a:p>
          <a:p>
            <a:pPr lvl="1"/>
            <a:r>
              <a:rPr lang="en-IN" dirty="0" smtClean="0"/>
              <a:t>Water:  Source of life</a:t>
            </a:r>
            <a:endParaRPr lang="en-IN" sz="2000" dirty="0" smtClean="0"/>
          </a:p>
          <a:p>
            <a:pPr lvl="1"/>
            <a:r>
              <a:rPr lang="en-IN" dirty="0" smtClean="0"/>
              <a:t>Cross at intersection of water channel meeting humanity with God.</a:t>
            </a:r>
            <a:endParaRPr lang="en-IN" sz="2000" dirty="0" smtClean="0"/>
          </a:p>
          <a:p>
            <a:pPr lvl="1"/>
            <a:r>
              <a:rPr lang="en-IN" dirty="0" smtClean="0"/>
              <a:t>Eight divisions: Eight divisions of Koran</a:t>
            </a:r>
            <a:endParaRPr lang="en-IN" sz="2000" dirty="0" smtClean="0"/>
          </a:p>
          <a:p>
            <a:pPr lvl="1"/>
            <a:r>
              <a:rPr lang="en-IN" dirty="0" smtClean="0"/>
              <a:t>Alternate planting of cypress and flowering trees: Immortality and renewal of life.</a:t>
            </a:r>
            <a:endParaRPr lang="en-IN" sz="2000" dirty="0" smtClean="0"/>
          </a:p>
          <a:p>
            <a:pPr lvl="1"/>
            <a:r>
              <a:rPr lang="en-IN" i="1" dirty="0" smtClean="0"/>
              <a:t>Bauhinia alba</a:t>
            </a:r>
            <a:r>
              <a:rPr lang="en-IN" dirty="0" smtClean="0"/>
              <a:t>: Youth and life.</a:t>
            </a:r>
            <a:endParaRPr lang="en-IN" sz="2000" dirty="0" smtClean="0"/>
          </a:p>
          <a:p>
            <a:endParaRPr lang="en-IN" sz="2400" dirty="0" smtClean="0"/>
          </a:p>
        </p:txBody>
      </p:sp>
      <p:sp>
        <p:nvSpPr>
          <p:cNvPr id="3" name="Title 2"/>
          <p:cNvSpPr>
            <a:spLocks noGrp="1"/>
          </p:cNvSpPr>
          <p:nvPr>
            <p:ph type="title"/>
          </p:nvPr>
        </p:nvSpPr>
        <p:spPr>
          <a:solidFill>
            <a:srgbClr val="7030A0"/>
          </a:solidFill>
        </p:spPr>
        <p:txBody>
          <a:bodyPr>
            <a:normAutofit/>
          </a:bodyPr>
          <a:lstStyle/>
          <a:p>
            <a:pPr algn="ctr"/>
            <a:r>
              <a:rPr lang="en-IN" b="1" dirty="0" smtClean="0">
                <a:solidFill>
                  <a:srgbClr val="FFFF00"/>
                </a:solidFill>
              </a:rPr>
              <a:t>Symbolism in formal gardens</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a:solidFill>
            <a:srgbClr val="7030A0"/>
          </a:solidFill>
        </p:spPr>
        <p:txBody>
          <a:bodyPr>
            <a:normAutofit/>
          </a:bodyPr>
          <a:lstStyle/>
          <a:p>
            <a:pPr algn="ctr"/>
            <a:r>
              <a:rPr lang="en-IN" b="1" i="1" dirty="0" smtClean="0">
                <a:solidFill>
                  <a:srgbClr val="FFFF00"/>
                </a:solidFill>
              </a:rPr>
              <a:t>Formal gardens</a:t>
            </a:r>
            <a:endParaRPr lang="en-IN" b="1" i="1" dirty="0">
              <a:solidFill>
                <a:srgbClr val="FFFF00"/>
              </a:solidFill>
            </a:endParaRPr>
          </a:p>
        </p:txBody>
      </p:sp>
      <p:pic>
        <p:nvPicPr>
          <p:cNvPr id="3074" name="Picture 2"/>
          <p:cNvPicPr>
            <a:picLocks noGrp="1" noChangeAspect="1" noChangeArrowheads="1"/>
          </p:cNvPicPr>
          <p:nvPr>
            <p:ph idx="1"/>
          </p:nvPr>
        </p:nvPicPr>
        <p:blipFill>
          <a:blip r:embed="rId2"/>
          <a:srcRect b="25715"/>
          <a:stretch>
            <a:fillRect/>
          </a:stretch>
        </p:blipFill>
        <p:spPr bwMode="auto">
          <a:xfrm>
            <a:off x="533400" y="1219200"/>
            <a:ext cx="82296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819400" y="6096000"/>
            <a:ext cx="3624049" cy="369332"/>
          </a:xfrm>
          <a:prstGeom prst="rect">
            <a:avLst/>
          </a:prstGeom>
          <a:noFill/>
        </p:spPr>
        <p:txBody>
          <a:bodyPr wrap="square" rtlCol="0">
            <a:spAutoFit/>
          </a:bodyPr>
          <a:lstStyle/>
          <a:p>
            <a:pPr algn="ctr"/>
            <a:r>
              <a:rPr lang="en-IN" dirty="0" err="1" smtClean="0"/>
              <a:t>Taj</a:t>
            </a:r>
            <a:r>
              <a:rPr lang="en-IN" dirty="0" smtClean="0"/>
              <a:t> </a:t>
            </a:r>
            <a:r>
              <a:rPr lang="en-IN" dirty="0" err="1" smtClean="0"/>
              <a:t>Mahal</a:t>
            </a:r>
            <a:r>
              <a:rPr lang="en-IN" dirty="0" smtClean="0"/>
              <a:t> , AGRA</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lowers in a formal garden, Mughal Garden, Rashtrapati Bhavan, New Delhi, India. main architectural Attractions of the Indian in new Delhi Stock Photo - 109035057"/>
          <p:cNvPicPr>
            <a:picLocks noGrp="1" noChangeAspect="1" noChangeArrowheads="1"/>
          </p:cNvPicPr>
          <p:nvPr>
            <p:ph idx="1"/>
          </p:nvPr>
        </p:nvPicPr>
        <p:blipFill>
          <a:blip r:embed="rId2"/>
          <a:srcRect/>
          <a:stretch>
            <a:fillRect/>
          </a:stretch>
        </p:blipFill>
        <p:spPr bwMode="auto">
          <a:xfrm>
            <a:off x="381000" y="381000"/>
            <a:ext cx="8382000" cy="5715000"/>
          </a:xfrm>
          <a:prstGeom prst="rect">
            <a:avLst/>
          </a:prstGeom>
          <a:noFill/>
        </p:spPr>
      </p:pic>
      <p:sp>
        <p:nvSpPr>
          <p:cNvPr id="6" name="TextBox 5"/>
          <p:cNvSpPr txBox="1"/>
          <p:nvPr/>
        </p:nvSpPr>
        <p:spPr>
          <a:xfrm>
            <a:off x="1905000" y="6096000"/>
            <a:ext cx="4800600" cy="523220"/>
          </a:xfrm>
          <a:prstGeom prst="rect">
            <a:avLst/>
          </a:prstGeom>
          <a:noFill/>
        </p:spPr>
        <p:txBody>
          <a:bodyPr wrap="square" rtlCol="0">
            <a:spAutoFit/>
          </a:bodyPr>
          <a:lstStyle/>
          <a:p>
            <a:pPr algn="ctr"/>
            <a:r>
              <a:rPr lang="en-IN" sz="2800" b="1" dirty="0" err="1" smtClean="0"/>
              <a:t>Rashtrapati</a:t>
            </a:r>
            <a:r>
              <a:rPr lang="en-IN" sz="2800" b="1" dirty="0" smtClean="0"/>
              <a:t> </a:t>
            </a:r>
            <a:r>
              <a:rPr lang="en-IN" sz="2800" b="1" dirty="0" err="1" smtClean="0"/>
              <a:t>Bhawan</a:t>
            </a:r>
            <a:endParaRPr lang="en-IN"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638800"/>
          </a:xfrm>
          <a:solidFill>
            <a:srgbClr val="92D050"/>
          </a:solidFill>
        </p:spPr>
        <p:txBody>
          <a:bodyPr>
            <a:normAutofit/>
          </a:bodyPr>
          <a:lstStyle/>
          <a:p>
            <a:pPr algn="just"/>
            <a:endParaRPr lang="en-IN" dirty="0" smtClean="0"/>
          </a:p>
          <a:p>
            <a:pPr algn="just"/>
            <a:r>
              <a:rPr lang="en-IN" b="1" dirty="0" smtClean="0">
                <a:solidFill>
                  <a:schemeClr val="bg1"/>
                </a:solidFill>
              </a:rPr>
              <a:t>In this style, the object is to plant trees in a natural way without following any hard and fast rules. </a:t>
            </a:r>
          </a:p>
          <a:p>
            <a:pPr algn="just"/>
            <a:r>
              <a:rPr lang="en-IN" b="1" dirty="0" smtClean="0">
                <a:solidFill>
                  <a:schemeClr val="bg1"/>
                </a:solidFill>
              </a:rPr>
              <a:t>Roads and paths are not straight but are curved. Irregular shape is given to water bodies.</a:t>
            </a:r>
          </a:p>
          <a:p>
            <a:pPr algn="just"/>
            <a:r>
              <a:rPr lang="en-IN" b="1" dirty="0" smtClean="0">
                <a:solidFill>
                  <a:schemeClr val="bg1"/>
                </a:solidFill>
              </a:rPr>
              <a:t>Flower beds are made of irregular shape to conform with the surroundings. </a:t>
            </a:r>
          </a:p>
          <a:p>
            <a:pPr algn="just"/>
            <a:r>
              <a:rPr lang="en-IN" b="1" dirty="0" smtClean="0">
                <a:solidFill>
                  <a:schemeClr val="bg1"/>
                </a:solidFill>
              </a:rPr>
              <a:t>Plants are grown in natural form. </a:t>
            </a:r>
          </a:p>
          <a:p>
            <a:pPr algn="just"/>
            <a:r>
              <a:rPr lang="en-IN" b="1" dirty="0" smtClean="0">
                <a:solidFill>
                  <a:schemeClr val="bg1"/>
                </a:solidFill>
              </a:rPr>
              <a:t>Japanese gardens are of this style. They are often called as "Nature in Miniature"</a:t>
            </a:r>
          </a:p>
          <a:p>
            <a:pPr>
              <a:buNone/>
            </a:pPr>
            <a:endParaRPr lang="en-IN" dirty="0"/>
          </a:p>
        </p:txBody>
      </p:sp>
      <p:sp>
        <p:nvSpPr>
          <p:cNvPr id="2" name="Title 1"/>
          <p:cNvSpPr>
            <a:spLocks noGrp="1"/>
          </p:cNvSpPr>
          <p:nvPr>
            <p:ph type="title"/>
          </p:nvPr>
        </p:nvSpPr>
        <p:spPr>
          <a:xfrm>
            <a:off x="304800" y="274638"/>
            <a:ext cx="8610600" cy="868362"/>
          </a:xfrm>
          <a:solidFill>
            <a:srgbClr val="002060"/>
          </a:solidFill>
        </p:spPr>
        <p:txBody>
          <a:bodyPr/>
          <a:lstStyle/>
          <a:p>
            <a:pPr algn="ctr"/>
            <a:r>
              <a:rPr lang="en-IN" b="1" dirty="0" smtClean="0">
                <a:solidFill>
                  <a:srgbClr val="FFFF00"/>
                </a:solidFill>
              </a:rPr>
              <a:t>Informal Style of Gardening</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5181600"/>
          </a:xfrm>
          <a:solidFill>
            <a:srgbClr val="92D050"/>
          </a:solidFill>
        </p:spPr>
        <p:txBody>
          <a:bodyPr>
            <a:normAutofit/>
          </a:bodyPr>
          <a:lstStyle/>
          <a:p>
            <a:pPr lvl="0"/>
            <a:endParaRPr lang="en-IN" dirty="0" smtClean="0">
              <a:solidFill>
                <a:schemeClr val="bg1"/>
              </a:solidFill>
            </a:endParaRPr>
          </a:p>
          <a:p>
            <a:pPr lvl="0"/>
            <a:r>
              <a:rPr lang="en-IN" b="1" dirty="0" smtClean="0">
                <a:solidFill>
                  <a:schemeClr val="bg1"/>
                </a:solidFill>
              </a:rPr>
              <a:t>They are nature recreated in miniature.</a:t>
            </a:r>
          </a:p>
          <a:p>
            <a:pPr lvl="0"/>
            <a:r>
              <a:rPr lang="en-IN" b="1" dirty="0" smtClean="0">
                <a:solidFill>
                  <a:schemeClr val="bg1"/>
                </a:solidFill>
              </a:rPr>
              <a:t>They aid a person to meditate peacefully.</a:t>
            </a:r>
          </a:p>
          <a:p>
            <a:pPr lvl="0"/>
            <a:r>
              <a:rPr lang="en-IN" b="1" dirty="0" smtClean="0">
                <a:solidFill>
                  <a:schemeClr val="bg1"/>
                </a:solidFill>
              </a:rPr>
              <a:t>The colourful leaves or flowers which distract the eyes are avoided.</a:t>
            </a:r>
          </a:p>
          <a:p>
            <a:pPr lvl="0"/>
            <a:r>
              <a:rPr lang="en-IN" b="1" dirty="0" smtClean="0">
                <a:solidFill>
                  <a:schemeClr val="bg1"/>
                </a:solidFill>
              </a:rPr>
              <a:t>The green foliage  plants are made use of</a:t>
            </a:r>
          </a:p>
          <a:p>
            <a:pPr lvl="0"/>
            <a:r>
              <a:rPr lang="en-IN" b="1" dirty="0" smtClean="0">
                <a:solidFill>
                  <a:schemeClr val="bg1"/>
                </a:solidFill>
              </a:rPr>
              <a:t>Totally informal in design.</a:t>
            </a:r>
          </a:p>
          <a:p>
            <a:pPr lvl="0"/>
            <a:r>
              <a:rPr lang="en-IN" b="1" dirty="0" smtClean="0">
                <a:solidFill>
                  <a:schemeClr val="bg1"/>
                </a:solidFill>
              </a:rPr>
              <a:t>The natural elements like, mountains, islands, rivers, lakes, streams, bridges are made use of as components.</a:t>
            </a:r>
          </a:p>
          <a:p>
            <a:pPr>
              <a:buNone/>
            </a:pPr>
            <a:endParaRPr lang="en-IN" b="1" dirty="0">
              <a:solidFill>
                <a:schemeClr val="bg1"/>
              </a:solidFill>
            </a:endParaRPr>
          </a:p>
        </p:txBody>
      </p:sp>
      <p:sp>
        <p:nvSpPr>
          <p:cNvPr id="2" name="Title 1"/>
          <p:cNvSpPr>
            <a:spLocks noGrp="1"/>
          </p:cNvSpPr>
          <p:nvPr>
            <p:ph type="title"/>
          </p:nvPr>
        </p:nvSpPr>
        <p:spPr>
          <a:xfrm>
            <a:off x="304800" y="381000"/>
            <a:ext cx="8534400" cy="1036638"/>
          </a:xfrm>
          <a:solidFill>
            <a:srgbClr val="002060"/>
          </a:solidFill>
        </p:spPr>
        <p:txBody>
          <a:bodyPr>
            <a:noAutofit/>
          </a:bodyPr>
          <a:lstStyle/>
          <a:p>
            <a:pPr algn="ct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chemeClr val="accent6">
                    <a:lumMod val="60000"/>
                    <a:lumOff val="40000"/>
                  </a:schemeClr>
                </a:solidFill>
              </a:rPr>
              <a:t/>
            </a:r>
            <a:br>
              <a:rPr lang="en-IN" sz="3600" b="1" dirty="0" smtClean="0">
                <a:solidFill>
                  <a:schemeClr val="accent6">
                    <a:lumMod val="60000"/>
                    <a:lumOff val="40000"/>
                  </a:schemeClr>
                </a:solidFill>
              </a:rPr>
            </a:br>
            <a:r>
              <a:rPr lang="en-IN" sz="3600" b="1" dirty="0" smtClean="0">
                <a:solidFill>
                  <a:srgbClr val="FFFF00"/>
                </a:solidFill>
              </a:rPr>
              <a:t>Features of Informal  gardens</a:t>
            </a:r>
            <a:endParaRPr lang="en-IN" sz="36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09600" y="457200"/>
            <a:ext cx="8001000" cy="5791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572000"/>
          </a:xfrm>
          <a:solidFill>
            <a:srgbClr val="92D050"/>
          </a:solidFill>
        </p:spPr>
        <p:txBody>
          <a:bodyPr>
            <a:normAutofit/>
          </a:bodyPr>
          <a:lstStyle/>
          <a:p>
            <a:pPr>
              <a:buNone/>
            </a:pPr>
            <a:r>
              <a:rPr lang="en-IN" b="1" dirty="0" smtClean="0">
                <a:solidFill>
                  <a:schemeClr val="bg1"/>
                </a:solidFill>
              </a:rPr>
              <a:t>                                1)Ornamental water</a:t>
            </a:r>
            <a:r>
              <a:rPr lang="en-IN" dirty="0" smtClean="0">
                <a:solidFill>
                  <a:schemeClr val="bg1"/>
                </a:solidFill>
              </a:rPr>
              <a:t/>
            </a:r>
            <a:br>
              <a:rPr lang="en-IN" dirty="0" smtClean="0">
                <a:solidFill>
                  <a:schemeClr val="bg1"/>
                </a:solidFill>
              </a:rPr>
            </a:br>
            <a:r>
              <a:rPr lang="en-IN" dirty="0" smtClean="0">
                <a:solidFill>
                  <a:schemeClr val="bg1"/>
                </a:solidFill>
              </a:rPr>
              <a:t>Water is the life of the garden and necessary feature of Japanese hill gardens.  It may be present in the form of big lakes with a calm tranquil surface or symbolically in the form of water basins of natural shape.</a:t>
            </a:r>
            <a:br>
              <a:rPr lang="en-IN" dirty="0" smtClean="0">
                <a:solidFill>
                  <a:schemeClr val="bg1"/>
                </a:solidFill>
              </a:rPr>
            </a:br>
            <a:r>
              <a:rPr lang="en-IN" dirty="0" smtClean="0">
                <a:solidFill>
                  <a:schemeClr val="bg1"/>
                </a:solidFill>
              </a:rPr>
              <a:t>Waterfall is another means to bring the natural setting into a garden.  A group of stones is raised and water is allowed to fall from it naturally.  The trees are planted in front of the place where waterfalls.  Wells serve a dual purpose for beauty as well as utility</a:t>
            </a:r>
            <a:r>
              <a:rPr lang="en-IN" dirty="0" smtClean="0"/>
              <a:t/>
            </a:r>
            <a:br>
              <a:rPr lang="en-IN" dirty="0" smtClean="0"/>
            </a:br>
            <a:r>
              <a:rPr lang="en-IN" b="1" dirty="0" smtClean="0"/>
              <a:t>1)</a:t>
            </a:r>
            <a:endParaRPr lang="en-IN" dirty="0">
              <a:solidFill>
                <a:schemeClr val="bg1"/>
              </a:solidFill>
            </a:endParaRPr>
          </a:p>
        </p:txBody>
      </p:sp>
      <p:sp>
        <p:nvSpPr>
          <p:cNvPr id="2" name="Title 1"/>
          <p:cNvSpPr>
            <a:spLocks noGrp="1"/>
          </p:cNvSpPr>
          <p:nvPr>
            <p:ph type="title"/>
          </p:nvPr>
        </p:nvSpPr>
        <p:spPr>
          <a:xfrm>
            <a:off x="304800" y="228600"/>
            <a:ext cx="8610600" cy="1676400"/>
          </a:xfrm>
          <a:solidFill>
            <a:srgbClr val="002060"/>
          </a:solidFill>
        </p:spPr>
        <p:txBody>
          <a:bodyPr>
            <a:normAutofit/>
          </a:bodyPr>
          <a:lstStyle/>
          <a:p>
            <a:r>
              <a:rPr lang="en-IN" sz="3100" b="1" dirty="0" smtClean="0">
                <a:solidFill>
                  <a:srgbClr val="FFFF00"/>
                </a:solidFill>
              </a:rPr>
              <a:t>Main features of garden are hills, streams and ponds along with other features</a:t>
            </a:r>
            <a:endParaRPr lang="en-IN" sz="31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5029200"/>
          </a:xfrm>
          <a:solidFill>
            <a:srgbClr val="92D050"/>
          </a:solidFill>
        </p:spPr>
        <p:txBody>
          <a:bodyPr>
            <a:normAutofit lnSpcReduction="10000"/>
          </a:bodyPr>
          <a:lstStyle/>
          <a:p>
            <a:pPr algn="just"/>
            <a:r>
              <a:rPr lang="en-IN" dirty="0" smtClean="0">
                <a:solidFill>
                  <a:schemeClr val="bg1"/>
                </a:solidFill>
              </a:rPr>
              <a:t>Islands are important feature and are located in the middle of the pond. </a:t>
            </a:r>
          </a:p>
          <a:p>
            <a:pPr algn="just"/>
            <a:r>
              <a:rPr lang="en-IN" dirty="0" smtClean="0">
                <a:solidFill>
                  <a:schemeClr val="bg1"/>
                </a:solidFill>
              </a:rPr>
              <a:t> Rocks are used for foundation of island and soil is deposited on it. </a:t>
            </a:r>
          </a:p>
          <a:p>
            <a:pPr algn="just"/>
            <a:r>
              <a:rPr lang="en-IN" dirty="0" smtClean="0">
                <a:solidFill>
                  <a:schemeClr val="bg1"/>
                </a:solidFill>
              </a:rPr>
              <a:t>Then trees are planted and stones are erected in an irregular manner to give natural touch. </a:t>
            </a:r>
          </a:p>
          <a:p>
            <a:pPr algn="just"/>
            <a:r>
              <a:rPr lang="en-IN" dirty="0" smtClean="0">
                <a:solidFill>
                  <a:schemeClr val="bg1"/>
                </a:solidFill>
              </a:rPr>
              <a:t> Islands many be connected by a bridge or left isolated.</a:t>
            </a:r>
          </a:p>
          <a:p>
            <a:pPr algn="just"/>
            <a:r>
              <a:rPr lang="en-IN" dirty="0" smtClean="0">
                <a:solidFill>
                  <a:schemeClr val="bg1"/>
                </a:solidFill>
              </a:rPr>
              <a:t>Different islands are formed because hills, lakes and islands are complementary beauties. </a:t>
            </a:r>
          </a:p>
          <a:p>
            <a:pPr algn="just"/>
            <a:r>
              <a:rPr lang="en-IN" dirty="0" smtClean="0">
                <a:solidFill>
                  <a:schemeClr val="bg1"/>
                </a:solidFill>
              </a:rPr>
              <a:t> They are given personal touch by naming them as master island, guest island and central island.</a:t>
            </a:r>
            <a:br>
              <a:rPr lang="en-IN" dirty="0" smtClean="0">
                <a:solidFill>
                  <a:schemeClr val="bg1"/>
                </a:solidFill>
              </a:rPr>
            </a:br>
            <a:endParaRPr lang="en-IN" dirty="0">
              <a:solidFill>
                <a:schemeClr val="bg1"/>
              </a:solidFill>
            </a:endParaRPr>
          </a:p>
        </p:txBody>
      </p:sp>
      <p:sp>
        <p:nvSpPr>
          <p:cNvPr id="2" name="Title 1"/>
          <p:cNvSpPr>
            <a:spLocks noGrp="1"/>
          </p:cNvSpPr>
          <p:nvPr>
            <p:ph type="title"/>
          </p:nvPr>
        </p:nvSpPr>
        <p:spPr>
          <a:xfrm>
            <a:off x="228600" y="152400"/>
            <a:ext cx="8686800" cy="1219200"/>
          </a:xfrm>
          <a:solidFill>
            <a:srgbClr val="002060"/>
          </a:solidFill>
        </p:spPr>
        <p:txBody>
          <a:bodyPr/>
          <a:lstStyle/>
          <a:p>
            <a:pPr algn="ctr"/>
            <a:r>
              <a:rPr lang="en-IN" b="1" dirty="0" smtClean="0">
                <a:solidFill>
                  <a:srgbClr val="FFFF00"/>
                </a:solidFill>
              </a:rPr>
              <a:t>2) Islands</a:t>
            </a:r>
            <a:endParaRPr lang="en-IN"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pPr lvl="0"/>
            <a:r>
              <a:rPr lang="en-IN" dirty="0" smtClean="0">
                <a:solidFill>
                  <a:srgbClr val="FFFF00"/>
                </a:solidFill>
              </a:rPr>
              <a:t>This type of garden is laid out in a symmetrical pattern.  Everything in this type of garden is laid in straight lines. These types of gardens are either square or rectangular in shape.</a:t>
            </a:r>
          </a:p>
          <a:p>
            <a:pPr lvl="0"/>
            <a:r>
              <a:rPr lang="en-IN" dirty="0" smtClean="0">
                <a:solidFill>
                  <a:srgbClr val="FFFF00"/>
                </a:solidFill>
              </a:rPr>
              <a:t>If you divide the garden by drawing a straight line, one part is the mirror image of the other i.e. the planting on one side is the replica of the other side.</a:t>
            </a:r>
          </a:p>
          <a:p>
            <a:pPr lvl="0"/>
            <a:r>
              <a:rPr lang="en-IN" dirty="0" smtClean="0">
                <a:solidFill>
                  <a:srgbClr val="FFFF00"/>
                </a:solidFill>
              </a:rPr>
              <a:t>The flower beds are also of geometric shapes. The arrangements of trees and shrubs are always geometrical and are kept in shape by </a:t>
            </a:r>
            <a:r>
              <a:rPr lang="en-IN" dirty="0" err="1" smtClean="0">
                <a:solidFill>
                  <a:srgbClr val="FFFF00"/>
                </a:solidFill>
              </a:rPr>
              <a:t>trimmining</a:t>
            </a:r>
            <a:r>
              <a:rPr lang="en-IN" dirty="0" smtClean="0">
                <a:solidFill>
                  <a:srgbClr val="FFFF00"/>
                </a:solidFill>
              </a:rPr>
              <a:t> and training.</a:t>
            </a:r>
          </a:p>
          <a:p>
            <a:endParaRPr lang="en-IN" dirty="0"/>
          </a:p>
        </p:txBody>
      </p:sp>
      <p:sp>
        <p:nvSpPr>
          <p:cNvPr id="3" name="Title 2"/>
          <p:cNvSpPr>
            <a:spLocks noGrp="1"/>
          </p:cNvSpPr>
          <p:nvPr>
            <p:ph type="title"/>
          </p:nvPr>
        </p:nvSpPr>
        <p:spPr>
          <a:solidFill>
            <a:srgbClr val="7030A0"/>
          </a:solidFill>
        </p:spPr>
        <p:txBody>
          <a:bodyPr>
            <a:normAutofit fontScale="90000"/>
          </a:bodyPr>
          <a:lstStyle/>
          <a:p>
            <a:pPr algn="ctr"/>
            <a:r>
              <a:rPr lang="en-IN" b="1" dirty="0" smtClean="0">
                <a:solidFill>
                  <a:srgbClr val="FFFF00"/>
                </a:solidFill>
              </a:rPr>
              <a:t>Formal Garden</a:t>
            </a:r>
            <a:br>
              <a:rPr lang="en-IN" b="1" dirty="0" smtClean="0">
                <a:solidFill>
                  <a:srgbClr val="FFFF00"/>
                </a:solidFill>
              </a:rPr>
            </a:br>
            <a:endParaRPr lang="en-IN"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181600"/>
          </a:xfrm>
          <a:solidFill>
            <a:srgbClr val="92D050"/>
          </a:solidFill>
        </p:spPr>
        <p:txBody>
          <a:bodyPr>
            <a:normAutofit/>
          </a:bodyPr>
          <a:lstStyle/>
          <a:p>
            <a:pPr algn="just"/>
            <a:endParaRPr lang="en-IN" b="1" dirty="0" smtClean="0">
              <a:solidFill>
                <a:schemeClr val="bg1"/>
              </a:solidFill>
            </a:endParaRPr>
          </a:p>
          <a:p>
            <a:pPr algn="just"/>
            <a:r>
              <a:rPr lang="en-IN" b="1" dirty="0" smtClean="0">
                <a:solidFill>
                  <a:schemeClr val="bg1"/>
                </a:solidFill>
              </a:rPr>
              <a:t>A bigger sized broad viewed hill forms the main feature (hill 1).  </a:t>
            </a:r>
          </a:p>
          <a:p>
            <a:pPr algn="just"/>
            <a:r>
              <a:rPr lang="en-IN" b="1" dirty="0" smtClean="0">
                <a:solidFill>
                  <a:schemeClr val="bg1"/>
                </a:solidFill>
              </a:rPr>
              <a:t>Secondary to it, a lower hill is created adjacent to hill 1 and is called companion hill (hill 2).  </a:t>
            </a:r>
          </a:p>
          <a:p>
            <a:pPr algn="just"/>
            <a:r>
              <a:rPr lang="en-IN" b="1" dirty="0" smtClean="0">
                <a:solidFill>
                  <a:schemeClr val="bg1"/>
                </a:solidFill>
              </a:rPr>
              <a:t>A lower hill 3 is projected front opposite to hill 1.  </a:t>
            </a:r>
          </a:p>
          <a:p>
            <a:pPr algn="just"/>
            <a:r>
              <a:rPr lang="en-IN" b="1" dirty="0" smtClean="0">
                <a:solidFill>
                  <a:schemeClr val="bg1"/>
                </a:solidFill>
              </a:rPr>
              <a:t>Hill 4 is elegantly introduced in the foreground close to hill 3 and below hill 2.  </a:t>
            </a:r>
          </a:p>
          <a:p>
            <a:r>
              <a:rPr lang="en-IN" b="1" dirty="0" smtClean="0">
                <a:solidFill>
                  <a:schemeClr val="bg1"/>
                </a:solidFill>
              </a:rPr>
              <a:t>At the far end, hill 5 is to be located which could be seen from all parts of the garden.</a:t>
            </a:r>
            <a:br>
              <a:rPr lang="en-IN" b="1" dirty="0" smtClean="0">
                <a:solidFill>
                  <a:schemeClr val="bg1"/>
                </a:solidFill>
              </a:rPr>
            </a:br>
            <a:endParaRPr lang="en-IN" b="1" dirty="0">
              <a:solidFill>
                <a:schemeClr val="bg1"/>
              </a:solidFill>
            </a:endParaRPr>
          </a:p>
        </p:txBody>
      </p:sp>
      <p:sp>
        <p:nvSpPr>
          <p:cNvPr id="2" name="Title 1"/>
          <p:cNvSpPr>
            <a:spLocks noGrp="1"/>
          </p:cNvSpPr>
          <p:nvPr>
            <p:ph type="title"/>
          </p:nvPr>
        </p:nvSpPr>
        <p:spPr>
          <a:xfrm>
            <a:off x="152400" y="152400"/>
            <a:ext cx="8839200" cy="1219200"/>
          </a:xfrm>
          <a:solidFill>
            <a:srgbClr val="002060"/>
          </a:solidFill>
        </p:spPr>
        <p:txBody>
          <a:bodyPr/>
          <a:lstStyle/>
          <a:p>
            <a:pPr algn="ctr"/>
            <a:r>
              <a:rPr lang="en-IN" b="1" dirty="0" smtClean="0">
                <a:solidFill>
                  <a:srgbClr val="FFFF00"/>
                </a:solidFill>
              </a:rPr>
              <a:t>3) Hills and hillocks</a:t>
            </a:r>
            <a:endParaRPr lang="en-IN"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534400" cy="5105400"/>
          </a:xfrm>
          <a:solidFill>
            <a:srgbClr val="92D050"/>
          </a:solidFill>
        </p:spPr>
        <p:txBody>
          <a:bodyPr>
            <a:normAutofit fontScale="92500" lnSpcReduction="10000"/>
          </a:bodyPr>
          <a:lstStyle/>
          <a:p>
            <a:pPr algn="just">
              <a:buNone/>
            </a:pPr>
            <a:r>
              <a:rPr lang="en-IN" dirty="0" smtClean="0"/>
              <a:t>	</a:t>
            </a:r>
            <a:r>
              <a:rPr lang="en-IN" b="1" dirty="0" smtClean="0">
                <a:solidFill>
                  <a:schemeClr val="bg1"/>
                </a:solidFill>
              </a:rPr>
              <a:t>The stone structures are used to depict different natural moods, ideas of spiritual and melodic.   There are 5 such types of stones as described below</a:t>
            </a:r>
          </a:p>
          <a:p>
            <a:pPr lvl="0"/>
            <a:r>
              <a:rPr lang="en-IN" b="1" dirty="0" smtClean="0">
                <a:solidFill>
                  <a:schemeClr val="bg1"/>
                </a:solidFill>
              </a:rPr>
              <a:t>Status stone: A tall vertical stone bulging out towards middle and finishing at the top suggesting a human at thinking or meditating.</a:t>
            </a:r>
          </a:p>
          <a:p>
            <a:pPr lvl="0"/>
            <a:r>
              <a:rPr lang="en-IN" b="1" dirty="0" smtClean="0">
                <a:solidFill>
                  <a:schemeClr val="bg1"/>
                </a:solidFill>
              </a:rPr>
              <a:t>Low vertical stone: is rounded at the base and its top is bent resembling the bud of magnolia.</a:t>
            </a:r>
          </a:p>
          <a:p>
            <a:pPr lvl="0"/>
            <a:r>
              <a:rPr lang="en-IN" b="1" dirty="0" smtClean="0">
                <a:solidFill>
                  <a:schemeClr val="bg1"/>
                </a:solidFill>
              </a:rPr>
              <a:t>Flat stone: is a low broad stone of irregular shape with a flat top suggesting submissiveness.</a:t>
            </a:r>
          </a:p>
          <a:p>
            <a:pPr lvl="0"/>
            <a:r>
              <a:rPr lang="en-IN" b="1" dirty="0" smtClean="0">
                <a:solidFill>
                  <a:schemeClr val="bg1"/>
                </a:solidFill>
              </a:rPr>
              <a:t>Recumbent or ox stone: resembles trunk of an animal.  Its long curved and bent boulder suggests an animal hiding in a bush.</a:t>
            </a:r>
          </a:p>
          <a:p>
            <a:pPr algn="just">
              <a:buNone/>
            </a:pPr>
            <a:endParaRPr lang="en-IN" b="1" dirty="0" smtClean="0">
              <a:solidFill>
                <a:schemeClr val="bg1"/>
              </a:solidFill>
            </a:endParaRPr>
          </a:p>
          <a:p>
            <a:pPr algn="just">
              <a:buNone/>
            </a:pPr>
            <a:endParaRPr lang="en-IN" b="1" dirty="0">
              <a:solidFill>
                <a:schemeClr val="bg1"/>
              </a:solidFill>
            </a:endParaRPr>
          </a:p>
        </p:txBody>
      </p:sp>
      <p:sp>
        <p:nvSpPr>
          <p:cNvPr id="3" name="Title 2"/>
          <p:cNvSpPr>
            <a:spLocks noGrp="1"/>
          </p:cNvSpPr>
          <p:nvPr>
            <p:ph type="title"/>
          </p:nvPr>
        </p:nvSpPr>
        <p:spPr>
          <a:xfrm>
            <a:off x="304800" y="152400"/>
            <a:ext cx="8610600" cy="1219200"/>
          </a:xfrm>
          <a:solidFill>
            <a:srgbClr val="002060"/>
          </a:solidFill>
        </p:spPr>
        <p:txBody>
          <a:bodyPr>
            <a:normAutofit fontScale="90000"/>
          </a:bodyPr>
          <a:lstStyle/>
          <a:p>
            <a:pPr algn="ct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solidFill>
                  <a:srgbClr val="FFFF00"/>
                </a:solidFill>
              </a:rPr>
              <a:t>4) Stones</a:t>
            </a:r>
            <a:r>
              <a:rPr lang="en-IN" dirty="0" smtClean="0">
                <a:solidFill>
                  <a:srgbClr val="FFFF00"/>
                </a:solidFill>
              </a:rPr>
              <a:t/>
            </a:r>
            <a:br>
              <a:rPr lang="en-IN" dirty="0" smtClean="0">
                <a:solidFill>
                  <a:srgbClr val="FFFF00"/>
                </a:solidFill>
              </a:rPr>
            </a:br>
            <a:endParaRPr lang="en-IN"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a:solidFill>
            <a:srgbClr val="92D050"/>
          </a:solidFill>
        </p:spPr>
        <p:txBody>
          <a:bodyPr>
            <a:normAutofit fontScale="92500" lnSpcReduction="10000"/>
          </a:bodyPr>
          <a:lstStyle/>
          <a:p>
            <a:pPr lvl="0"/>
            <a:r>
              <a:rPr lang="en-IN" b="1" dirty="0" smtClean="0">
                <a:solidFill>
                  <a:schemeClr val="bg1"/>
                </a:solidFill>
              </a:rPr>
              <a:t>Arching stone: is arch like as its name indicates and suggests flexibility in thought.</a:t>
            </a:r>
          </a:p>
          <a:p>
            <a:pPr lvl="0"/>
            <a:r>
              <a:rPr lang="en-IN" b="1" dirty="0" smtClean="0">
                <a:solidFill>
                  <a:schemeClr val="bg1"/>
                </a:solidFill>
              </a:rPr>
              <a:t>The above stones can be grouped into two, three or four to give different meanings as below:  a)   Three stones placed at the edge  = long life stone of beach</a:t>
            </a:r>
            <a:br>
              <a:rPr lang="en-IN" b="1" dirty="0" smtClean="0">
                <a:solidFill>
                  <a:schemeClr val="bg1"/>
                </a:solidFill>
              </a:rPr>
            </a:br>
            <a:r>
              <a:rPr lang="en-IN" b="1" dirty="0" smtClean="0">
                <a:solidFill>
                  <a:schemeClr val="bg1"/>
                </a:solidFill>
              </a:rPr>
              <a:t>b)   Two stones o the bank of lake = Good luck stone or river</a:t>
            </a:r>
            <a:br>
              <a:rPr lang="en-IN" b="1" dirty="0" smtClean="0">
                <a:solidFill>
                  <a:schemeClr val="bg1"/>
                </a:solidFill>
              </a:rPr>
            </a:br>
            <a:r>
              <a:rPr lang="en-IN" b="1" dirty="0" smtClean="0">
                <a:solidFill>
                  <a:schemeClr val="bg1"/>
                </a:solidFill>
              </a:rPr>
              <a:t>Such stones are located in ten positions in a hill garden most central (Guardian stone), opposite to the fall (companion stone), foreground centre (worshipping stone), foreground left (interviewing stone), foreground right (waiting stone), between two hills (man shadow stone), near central group of trees (cave stone), at the heart of the garden (seat of honour stone), 1st stepping stone (pedestal stone) and pair of stones near entrance (idling stones).</a:t>
            </a:r>
            <a:r>
              <a:rPr lang="en-IN" dirty="0" smtClean="0"/>
              <a:t/>
            </a:r>
            <a:br>
              <a:rPr lang="en-IN" dirty="0" smtClean="0"/>
            </a:br>
            <a:endParaRPr lang="en-IN" dirty="0" smtClean="0"/>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92D050"/>
          </a:solidFill>
        </p:spPr>
        <p:txBody>
          <a:bodyPr>
            <a:normAutofit fontScale="92500"/>
          </a:bodyPr>
          <a:lstStyle/>
          <a:p>
            <a:pPr lvl="0"/>
            <a:r>
              <a:rPr lang="en-IN" dirty="0" smtClean="0">
                <a:solidFill>
                  <a:schemeClr val="bg1"/>
                </a:solidFill>
              </a:rPr>
              <a:t>Principal tree: Group of trees planted at the central part of background.</a:t>
            </a:r>
          </a:p>
          <a:p>
            <a:pPr lvl="0"/>
            <a:r>
              <a:rPr lang="en-IN" dirty="0" smtClean="0">
                <a:solidFill>
                  <a:schemeClr val="bg1"/>
                </a:solidFill>
              </a:rPr>
              <a:t>View perfecting tree: A tree planted in the foreground of an island.</a:t>
            </a:r>
          </a:p>
          <a:p>
            <a:pPr lvl="0"/>
            <a:r>
              <a:rPr lang="en-IN" dirty="0" smtClean="0">
                <a:solidFill>
                  <a:schemeClr val="bg1"/>
                </a:solidFill>
              </a:rPr>
              <a:t>Tree of solitude: Group of trees with thick foliage in the background on one side.</a:t>
            </a:r>
          </a:p>
          <a:p>
            <a:pPr lvl="0"/>
            <a:r>
              <a:rPr lang="en-IN" dirty="0" smtClean="0">
                <a:solidFill>
                  <a:schemeClr val="bg1"/>
                </a:solidFill>
              </a:rPr>
              <a:t>Cascade screening tree: Group of bushy or leafy tree planted at the side of waterfall to hide the portion of it.</a:t>
            </a:r>
          </a:p>
          <a:p>
            <a:pPr lvl="0"/>
            <a:r>
              <a:rPr lang="en-IN" dirty="0" smtClean="0">
                <a:solidFill>
                  <a:schemeClr val="bg1"/>
                </a:solidFill>
              </a:rPr>
              <a:t>Tree of setting sun: is planted in the west side to filter the glare of setting sun.</a:t>
            </a:r>
          </a:p>
          <a:p>
            <a:pPr lvl="0"/>
            <a:r>
              <a:rPr lang="en-IN" dirty="0" smtClean="0">
                <a:solidFill>
                  <a:schemeClr val="bg1"/>
                </a:solidFill>
              </a:rPr>
              <a:t>Distancing tree: Pine plants planted to give a forest look.</a:t>
            </a:r>
          </a:p>
          <a:p>
            <a:pPr>
              <a:buNone/>
            </a:pPr>
            <a:endParaRPr lang="en-IN" dirty="0"/>
          </a:p>
        </p:txBody>
      </p:sp>
      <p:sp>
        <p:nvSpPr>
          <p:cNvPr id="3" name="Title 2"/>
          <p:cNvSpPr>
            <a:spLocks noGrp="1"/>
          </p:cNvSpPr>
          <p:nvPr>
            <p:ph type="title"/>
          </p:nvPr>
        </p:nvSpPr>
        <p:spPr>
          <a:solidFill>
            <a:srgbClr val="002060"/>
          </a:solidFill>
        </p:spPr>
        <p:txBody>
          <a:bodyPr>
            <a:normAutofit fontScale="90000"/>
          </a:bodyPr>
          <a:lstStyle/>
          <a:p>
            <a:pPr algn="ctr"/>
            <a:r>
              <a:rPr lang="en-IN" b="1" dirty="0" smtClean="0">
                <a:solidFill>
                  <a:srgbClr val="FFFF00"/>
                </a:solidFill>
              </a:rPr>
              <a:t>5) Trees</a:t>
            </a:r>
            <a:r>
              <a:rPr lang="en-IN" dirty="0" smtClean="0">
                <a:solidFill>
                  <a:srgbClr val="FFFF00"/>
                </a:solidFill>
              </a:rPr>
              <a:t/>
            </a:r>
            <a:br>
              <a:rPr lang="en-IN" dirty="0" smtClean="0">
                <a:solidFill>
                  <a:srgbClr val="FFFF00"/>
                </a:solidFill>
              </a:rPr>
            </a:br>
            <a:endParaRPr lang="en-IN"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a:solidFill>
            <a:srgbClr val="92D050"/>
          </a:solidFill>
        </p:spPr>
        <p:txBody>
          <a:bodyPr>
            <a:normAutofit fontScale="47500" lnSpcReduction="20000"/>
          </a:bodyPr>
          <a:lstStyle/>
          <a:p>
            <a:pPr algn="just"/>
            <a:r>
              <a:rPr lang="en-IN" sz="4400" b="1" dirty="0" smtClean="0">
                <a:solidFill>
                  <a:schemeClr val="bg1"/>
                </a:solidFill>
              </a:rPr>
              <a:t>Stone and bronze lanterns were used to decorate Buddhist temples.  </a:t>
            </a:r>
          </a:p>
          <a:p>
            <a:pPr algn="just"/>
            <a:r>
              <a:rPr lang="en-IN" sz="4400" b="1" dirty="0" smtClean="0">
                <a:solidFill>
                  <a:schemeClr val="bg1"/>
                </a:solidFill>
              </a:rPr>
              <a:t>They became the thing of beauty in gardens also.  </a:t>
            </a:r>
          </a:p>
          <a:p>
            <a:pPr algn="just"/>
            <a:r>
              <a:rPr lang="en-IN" sz="4400" b="1" dirty="0" smtClean="0">
                <a:solidFill>
                  <a:schemeClr val="bg1"/>
                </a:solidFill>
              </a:rPr>
              <a:t>Standard lanterns or legged lanterns or stone lanterns are used in an informal manner to decorate the garden</a:t>
            </a:r>
          </a:p>
          <a:p>
            <a:pPr>
              <a:buNone/>
            </a:pPr>
            <a:endParaRPr lang="en-IN" b="1" dirty="0" smtClean="0"/>
          </a:p>
          <a:p>
            <a:pPr algn="ctr">
              <a:buNone/>
            </a:pPr>
            <a:r>
              <a:rPr lang="en-IN" sz="3400" b="1" dirty="0" smtClean="0">
                <a:solidFill>
                  <a:srgbClr val="C00000"/>
                </a:solidFill>
              </a:rPr>
              <a:t>                                </a:t>
            </a:r>
            <a:r>
              <a:rPr lang="en-IN" sz="4500" b="1" dirty="0" smtClean="0">
                <a:solidFill>
                  <a:srgbClr val="C00000"/>
                </a:solidFill>
              </a:rPr>
              <a:t>7) Garden pagoda</a:t>
            </a:r>
          </a:p>
          <a:p>
            <a:r>
              <a:rPr lang="en-IN" sz="4500" b="1" dirty="0" smtClean="0">
                <a:solidFill>
                  <a:schemeClr val="bg1"/>
                </a:solidFill>
              </a:rPr>
              <a:t>It may be in the form of stone tower or pagoda.  </a:t>
            </a:r>
          </a:p>
          <a:p>
            <a:r>
              <a:rPr lang="en-IN" sz="4500" b="1" dirty="0" smtClean="0">
                <a:solidFill>
                  <a:schemeClr val="bg1"/>
                </a:solidFill>
              </a:rPr>
              <a:t>The roof may have three, five or seven a nine or eleven separate roots.</a:t>
            </a:r>
            <a:br>
              <a:rPr lang="en-IN" sz="4500" b="1" dirty="0" smtClean="0">
                <a:solidFill>
                  <a:schemeClr val="bg1"/>
                </a:solidFill>
              </a:rPr>
            </a:br>
            <a:endParaRPr lang="en-IN" sz="4500" b="1" dirty="0" smtClean="0">
              <a:solidFill>
                <a:schemeClr val="bg1"/>
              </a:solidFill>
            </a:endParaRPr>
          </a:p>
          <a:p>
            <a:pPr algn="ctr"/>
            <a:r>
              <a:rPr lang="en-IN" sz="4500" b="1" dirty="0" smtClean="0">
                <a:solidFill>
                  <a:schemeClr val="bg1"/>
                </a:solidFill>
              </a:rPr>
              <a:t/>
            </a:r>
            <a:br>
              <a:rPr lang="en-IN" sz="4500" b="1" dirty="0" smtClean="0">
                <a:solidFill>
                  <a:schemeClr val="bg1"/>
                </a:solidFill>
              </a:rPr>
            </a:br>
            <a:r>
              <a:rPr lang="en-IN" sz="4500" b="1" dirty="0" smtClean="0">
                <a:solidFill>
                  <a:schemeClr val="bg1"/>
                </a:solidFill>
              </a:rPr>
              <a:t/>
            </a:r>
            <a:br>
              <a:rPr lang="en-IN" sz="4500" b="1" dirty="0" smtClean="0">
                <a:solidFill>
                  <a:schemeClr val="bg1"/>
                </a:solidFill>
              </a:rPr>
            </a:br>
            <a:r>
              <a:rPr lang="en-IN" sz="3400" b="1" dirty="0" smtClean="0"/>
              <a:t/>
            </a:r>
            <a:br>
              <a:rPr lang="en-IN" sz="3400" b="1" dirty="0" smtClean="0"/>
            </a:br>
            <a:endParaRPr lang="en-IN" sz="3400" b="1" dirty="0"/>
          </a:p>
        </p:txBody>
      </p:sp>
      <p:sp>
        <p:nvSpPr>
          <p:cNvPr id="3" name="Title 2"/>
          <p:cNvSpPr>
            <a:spLocks noGrp="1"/>
          </p:cNvSpPr>
          <p:nvPr>
            <p:ph type="title"/>
          </p:nvPr>
        </p:nvSpPr>
        <p:spPr>
          <a:xfrm>
            <a:off x="457200" y="304800"/>
            <a:ext cx="8229600" cy="1066800"/>
          </a:xfrm>
          <a:solidFill>
            <a:srgbClr val="002060"/>
          </a:solidFill>
        </p:spPr>
        <p:txBody>
          <a:bodyPr>
            <a:normAutofit fontScale="90000"/>
          </a:bodyPr>
          <a:lstStyle/>
          <a:p>
            <a:pPr algn="ct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bg1"/>
                </a:solidFill>
              </a:rPr>
              <a:t/>
            </a:r>
            <a:br>
              <a:rPr lang="en-IN" b="1" dirty="0" smtClean="0">
                <a:solidFill>
                  <a:schemeClr val="bg1"/>
                </a:solidFill>
              </a:rPr>
            </a:br>
            <a:r>
              <a:rPr lang="en-IN" b="1" dirty="0" smtClean="0">
                <a:solidFill>
                  <a:schemeClr val="tx2">
                    <a:lumMod val="75000"/>
                  </a:schemeClr>
                </a:solidFill>
              </a:rPr>
              <a:t>6)Garden </a:t>
            </a:r>
            <a:r>
              <a:rPr lang="en-IN" b="1" dirty="0" err="1" smtClean="0">
                <a:solidFill>
                  <a:schemeClr val="tx2">
                    <a:lumMod val="75000"/>
                  </a:schemeClr>
                </a:solidFill>
              </a:rPr>
              <a:t>Pargoda</a:t>
            </a:r>
            <a:endParaRPr lang="en-IN"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a:solidFill>
            <a:srgbClr val="92D050"/>
          </a:solidFill>
        </p:spPr>
        <p:txBody>
          <a:bodyPr/>
          <a:lstStyle/>
          <a:p>
            <a:pPr algn="just">
              <a:buFont typeface="Arial" pitchFamily="34" charset="0"/>
              <a:buChar char="•"/>
            </a:pPr>
            <a:r>
              <a:rPr lang="en-IN" b="1" dirty="0" smtClean="0">
                <a:solidFill>
                  <a:schemeClr val="bg1"/>
                </a:solidFill>
              </a:rPr>
              <a:t>There are made of natural wood of stone varying in size and width. </a:t>
            </a:r>
          </a:p>
          <a:p>
            <a:pPr algn="just">
              <a:buFont typeface="Arial" pitchFamily="34" charset="0"/>
              <a:buChar char="•"/>
            </a:pPr>
            <a:r>
              <a:rPr lang="en-IN" b="1" dirty="0" smtClean="0">
                <a:solidFill>
                  <a:schemeClr val="bg1"/>
                </a:solidFill>
              </a:rPr>
              <a:t>They are used to connect islands.  Either single stone or many pieces have been used to make the bridges sometime, semicircular arch.  </a:t>
            </a:r>
          </a:p>
          <a:p>
            <a:pPr algn="just">
              <a:buFont typeface="Arial" pitchFamily="34" charset="0"/>
              <a:buChar char="•"/>
            </a:pPr>
            <a:r>
              <a:rPr lang="en-IN" b="1" dirty="0" smtClean="0">
                <a:solidFill>
                  <a:schemeClr val="bg1"/>
                </a:solidFill>
              </a:rPr>
              <a:t>Form of bridges is constructed on the special ponds to permit the passage of boats under it.  </a:t>
            </a:r>
          </a:p>
          <a:p>
            <a:pPr algn="just">
              <a:buFont typeface="Arial" pitchFamily="34" charset="0"/>
              <a:buChar char="•"/>
            </a:pPr>
            <a:r>
              <a:rPr lang="en-IN" b="1" dirty="0" smtClean="0">
                <a:solidFill>
                  <a:schemeClr val="bg1"/>
                </a:solidFill>
              </a:rPr>
              <a:t>The bridges are named as wooden trestle bridge, ‘peeping’ bridge, ‘granite slat bridge’ curved bracket bridge, Chinese full moon bridge, etc.</a:t>
            </a:r>
          </a:p>
          <a:p>
            <a:pPr algn="just">
              <a:buFont typeface="Arial" pitchFamily="34" charset="0"/>
              <a:buChar char="•"/>
            </a:pPr>
            <a:endParaRPr lang="en-IN" b="1" dirty="0">
              <a:solidFill>
                <a:schemeClr val="bg1"/>
              </a:solidFill>
            </a:endParaRPr>
          </a:p>
        </p:txBody>
      </p:sp>
      <p:sp>
        <p:nvSpPr>
          <p:cNvPr id="3" name="Title 2"/>
          <p:cNvSpPr>
            <a:spLocks noGrp="1"/>
          </p:cNvSpPr>
          <p:nvPr>
            <p:ph type="title"/>
          </p:nvPr>
        </p:nvSpPr>
        <p:spPr>
          <a:xfrm>
            <a:off x="457200" y="152400"/>
            <a:ext cx="8534400" cy="1219200"/>
          </a:xfrm>
          <a:solidFill>
            <a:srgbClr val="002060"/>
          </a:solidFill>
        </p:spPr>
        <p:txBody>
          <a:bodyPr>
            <a:normAutofit fontScale="90000"/>
          </a:bodyPr>
          <a:lstStyle/>
          <a:p>
            <a:pPr algn="ct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solidFill>
                  <a:schemeClr val="tx2">
                    <a:lumMod val="75000"/>
                  </a:schemeClr>
                </a:solidFill>
              </a:rPr>
              <a:t>8) Garden bridges </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pPr algn="ctr"/>
            <a:r>
              <a:rPr lang="en-IN" dirty="0" smtClean="0"/>
              <a:t>INFORMAL GARDENS</a:t>
            </a:r>
            <a:endParaRPr lang="en-IN" dirty="0"/>
          </a:p>
        </p:txBody>
      </p:sp>
      <p:pic>
        <p:nvPicPr>
          <p:cNvPr id="41986" name="Picture 2"/>
          <p:cNvPicPr>
            <a:picLocks noGrp="1" noChangeAspect="1" noChangeArrowheads="1"/>
          </p:cNvPicPr>
          <p:nvPr>
            <p:ph idx="1"/>
          </p:nvPr>
        </p:nvPicPr>
        <p:blipFill>
          <a:blip r:embed="rId2"/>
          <a:srcRect/>
          <a:stretch>
            <a:fillRect/>
          </a:stretch>
        </p:blipFill>
        <p:spPr bwMode="auto">
          <a:xfrm>
            <a:off x="381000" y="1219200"/>
            <a:ext cx="8534400" cy="5181600"/>
          </a:xfrm>
          <a:prstGeom prst="rect">
            <a:avLst/>
          </a:prstGeom>
          <a:noFill/>
          <a:ln w="9525">
            <a:noFill/>
            <a:miter lim="800000"/>
            <a:headEnd/>
            <a:tailEnd/>
          </a:ln>
          <a:effectLst/>
        </p:spPr>
      </p:pic>
      <p:sp>
        <p:nvSpPr>
          <p:cNvPr id="5" name="TextBox 4"/>
          <p:cNvSpPr txBox="1"/>
          <p:nvPr/>
        </p:nvSpPr>
        <p:spPr>
          <a:xfrm>
            <a:off x="2895600" y="6488668"/>
            <a:ext cx="3352800" cy="369332"/>
          </a:xfrm>
          <a:prstGeom prst="rect">
            <a:avLst/>
          </a:prstGeom>
          <a:noFill/>
        </p:spPr>
        <p:txBody>
          <a:bodyPr wrap="square" rtlCol="0">
            <a:spAutoFit/>
          </a:bodyPr>
          <a:lstStyle/>
          <a:p>
            <a:pPr algn="ctr"/>
            <a:r>
              <a:rPr lang="en-IN" b="1" dirty="0" err="1" smtClean="0">
                <a:solidFill>
                  <a:srgbClr val="FFFF00"/>
                </a:solidFill>
              </a:rPr>
              <a:t>Ooty</a:t>
            </a:r>
            <a:r>
              <a:rPr lang="en-IN" b="1" dirty="0" smtClean="0">
                <a:solidFill>
                  <a:srgbClr val="FFFF00"/>
                </a:solidFill>
              </a:rPr>
              <a:t> Garden</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43010" name="Picture 2" descr="Twelve Famous And Most Beautiful Gardens in India"/>
          <p:cNvPicPr>
            <a:picLocks noChangeAspect="1" noChangeArrowheads="1"/>
          </p:cNvPicPr>
          <p:nvPr/>
        </p:nvPicPr>
        <p:blipFill>
          <a:blip r:embed="rId2"/>
          <a:srcRect/>
          <a:stretch>
            <a:fillRect/>
          </a:stretch>
        </p:blipFill>
        <p:spPr bwMode="auto">
          <a:xfrm>
            <a:off x="228600" y="228600"/>
            <a:ext cx="8686800" cy="6096000"/>
          </a:xfrm>
          <a:prstGeom prst="rect">
            <a:avLst/>
          </a:prstGeom>
          <a:noFill/>
        </p:spPr>
      </p:pic>
      <p:sp>
        <p:nvSpPr>
          <p:cNvPr id="5" name="TextBox 4"/>
          <p:cNvSpPr txBox="1"/>
          <p:nvPr/>
        </p:nvSpPr>
        <p:spPr>
          <a:xfrm>
            <a:off x="3276600" y="6324600"/>
            <a:ext cx="2785891" cy="369332"/>
          </a:xfrm>
          <a:prstGeom prst="rect">
            <a:avLst/>
          </a:prstGeom>
          <a:noFill/>
        </p:spPr>
        <p:txBody>
          <a:bodyPr wrap="none" rtlCol="0">
            <a:spAutoFit/>
          </a:bodyPr>
          <a:lstStyle/>
          <a:p>
            <a:r>
              <a:rPr lang="en-IN" dirty="0" smtClean="0"/>
              <a:t>Rose Garden , Chandigarh</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endParaRPr lang="en-IN" dirty="0" smtClean="0"/>
          </a:p>
          <a:p>
            <a:r>
              <a:rPr lang="en-IN" dirty="0" smtClean="0"/>
              <a:t>It is combination of both Formal and informal style of Gardens</a:t>
            </a:r>
            <a:r>
              <a:rPr lang="en-IN" dirty="0" smtClean="0"/>
              <a:t>.</a:t>
            </a:r>
          </a:p>
          <a:p>
            <a:endParaRPr lang="en-IN" dirty="0" smtClean="0"/>
          </a:p>
          <a:p>
            <a:r>
              <a:rPr lang="en-IN" dirty="0" smtClean="0"/>
              <a:t>Kew Garden</a:t>
            </a:r>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smtClean="0">
                <a:solidFill>
                  <a:srgbClr val="FFFF00"/>
                </a:solidFill>
              </a:rPr>
              <a:t>Free style Gardens</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09600" y="609600"/>
            <a:ext cx="7772400" cy="586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029200"/>
          </a:xfrm>
          <a:solidFill>
            <a:srgbClr val="0070C0"/>
          </a:solidFill>
        </p:spPr>
        <p:txBody>
          <a:bodyPr>
            <a:normAutofit fontScale="77500" lnSpcReduction="20000"/>
          </a:bodyPr>
          <a:lstStyle/>
          <a:p>
            <a:pPr lvl="0"/>
            <a:r>
              <a:rPr lang="en-IN" dirty="0" smtClean="0">
                <a:solidFill>
                  <a:srgbClr val="FFFF00"/>
                </a:solidFill>
              </a:rPr>
              <a:t>Gardens are formal in style; symmetrically planned with rectangular or square plots.</a:t>
            </a:r>
          </a:p>
          <a:p>
            <a:pPr lvl="0"/>
            <a:r>
              <a:rPr lang="en-IN" dirty="0" smtClean="0">
                <a:solidFill>
                  <a:srgbClr val="FFFF00"/>
                </a:solidFill>
              </a:rPr>
              <a:t>All </a:t>
            </a:r>
            <a:r>
              <a:rPr lang="en-IN" dirty="0" err="1" smtClean="0">
                <a:solidFill>
                  <a:srgbClr val="FFFF00"/>
                </a:solidFill>
              </a:rPr>
              <a:t>Moghul</a:t>
            </a:r>
            <a:r>
              <a:rPr lang="en-IN" dirty="0" smtClean="0">
                <a:solidFill>
                  <a:srgbClr val="FFFF00"/>
                </a:solidFill>
              </a:rPr>
              <a:t> gardens were extended Char </a:t>
            </a:r>
            <a:r>
              <a:rPr lang="en-IN" dirty="0" err="1" smtClean="0">
                <a:solidFill>
                  <a:srgbClr val="FFFF00"/>
                </a:solidFill>
              </a:rPr>
              <a:t>bagh</a:t>
            </a:r>
            <a:r>
              <a:rPr lang="en-IN" dirty="0" smtClean="0">
                <a:solidFill>
                  <a:srgbClr val="FFFF00"/>
                </a:solidFill>
              </a:rPr>
              <a:t> design of paradise garden of Persia.</a:t>
            </a:r>
          </a:p>
          <a:p>
            <a:pPr lvl="0"/>
            <a:r>
              <a:rPr lang="en-IN" dirty="0" smtClean="0">
                <a:solidFill>
                  <a:srgbClr val="FFFF00"/>
                </a:solidFill>
              </a:rPr>
              <a:t>The garden area is divided into four plots by water channels.  These four channels represent four rivers of life.  The running water provides coolness and freshness to the garden.  Reflection of sky and trees provide unique beauty to the eye.</a:t>
            </a:r>
          </a:p>
          <a:p>
            <a:pPr lvl="0"/>
            <a:r>
              <a:rPr lang="en-IN" dirty="0" smtClean="0">
                <a:solidFill>
                  <a:srgbClr val="FFFF00"/>
                </a:solidFill>
              </a:rPr>
              <a:t>The four plots are planted with trees, shrubs, etc.</a:t>
            </a:r>
          </a:p>
          <a:p>
            <a:pPr lvl="0"/>
            <a:r>
              <a:rPr lang="en-IN" dirty="0" smtClean="0">
                <a:solidFill>
                  <a:srgbClr val="FFFF00"/>
                </a:solidFill>
              </a:rPr>
              <a:t>The axis is straight and central and sometimes represented by tree lines.</a:t>
            </a:r>
          </a:p>
          <a:p>
            <a:pPr lvl="0"/>
            <a:r>
              <a:rPr lang="en-IN" dirty="0" smtClean="0">
                <a:solidFill>
                  <a:srgbClr val="FFFF00"/>
                </a:solidFill>
              </a:rPr>
              <a:t>The water pool created in the centre with over flowing water serves as central specimen.</a:t>
            </a:r>
          </a:p>
          <a:p>
            <a:pPr lvl="0"/>
            <a:r>
              <a:rPr lang="en-IN" dirty="0" smtClean="0">
                <a:solidFill>
                  <a:srgbClr val="FFFF00"/>
                </a:solidFill>
              </a:rPr>
              <a:t>Fountains, cascades are linked to central pool to create scenic </a:t>
            </a:r>
            <a:r>
              <a:rPr lang="en-IN" dirty="0" err="1" smtClean="0">
                <a:solidFill>
                  <a:srgbClr val="FFFF00"/>
                </a:solidFill>
              </a:rPr>
              <a:t>beauty.In</a:t>
            </a:r>
            <a:r>
              <a:rPr lang="en-IN" dirty="0" smtClean="0">
                <a:solidFill>
                  <a:srgbClr val="FFFF00"/>
                </a:solidFill>
              </a:rPr>
              <a:t> latter phase terminal building (</a:t>
            </a:r>
            <a:r>
              <a:rPr lang="en-IN" dirty="0" err="1" smtClean="0">
                <a:solidFill>
                  <a:srgbClr val="FFFF00"/>
                </a:solidFill>
              </a:rPr>
              <a:t>Taj</a:t>
            </a:r>
            <a:r>
              <a:rPr lang="en-IN" dirty="0" smtClean="0">
                <a:solidFill>
                  <a:srgbClr val="FFFF00"/>
                </a:solidFill>
              </a:rPr>
              <a:t> </a:t>
            </a:r>
            <a:r>
              <a:rPr lang="en-IN" dirty="0" err="1" smtClean="0">
                <a:solidFill>
                  <a:srgbClr val="FFFF00"/>
                </a:solidFill>
              </a:rPr>
              <a:t>Mahal</a:t>
            </a:r>
            <a:r>
              <a:rPr lang="en-IN" dirty="0" smtClean="0">
                <a:solidFill>
                  <a:srgbClr val="FFFF00"/>
                </a:solidFill>
              </a:rPr>
              <a:t>) has been added to enhance vista.</a:t>
            </a:r>
          </a:p>
          <a:p>
            <a:pPr>
              <a:buNone/>
            </a:pPr>
            <a:endParaRPr lang="en-IN" dirty="0"/>
          </a:p>
        </p:txBody>
      </p:sp>
      <p:sp>
        <p:nvSpPr>
          <p:cNvPr id="3" name="Title 2"/>
          <p:cNvSpPr>
            <a:spLocks noGrp="1"/>
          </p:cNvSpPr>
          <p:nvPr>
            <p:ph type="title"/>
          </p:nvPr>
        </p:nvSpPr>
        <p:spPr>
          <a:solidFill>
            <a:srgbClr val="7030A0"/>
          </a:solidFill>
        </p:spPr>
        <p:txBody>
          <a:bodyPr/>
          <a:lstStyle/>
          <a:p>
            <a:pPr algn="ctr"/>
            <a:r>
              <a:rPr lang="en-IN" b="1" dirty="0" smtClean="0"/>
              <a:t>General features</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r>
              <a:rPr lang="en-IN" dirty="0" smtClean="0"/>
              <a:t>Terraces are components to maintain the proportion of land for extended view irrespective of topography of the area 7, 8 or 12 terraces symbolize 7 planets, 8 paradise and 12 zodiacal signs.  The entrance is located at the lowest terrace.</a:t>
            </a:r>
            <a:br>
              <a:rPr lang="en-IN" dirty="0" smtClean="0"/>
            </a:br>
            <a:r>
              <a:rPr lang="en-IN" dirty="0" smtClean="0"/>
              <a:t>As the </a:t>
            </a:r>
            <a:r>
              <a:rPr lang="en-IN" dirty="0" err="1" smtClean="0"/>
              <a:t>Moghul</a:t>
            </a:r>
            <a:r>
              <a:rPr lang="en-IN" dirty="0" smtClean="0"/>
              <a:t> emperors came from a hilly country, the idea of building a garden in terraces came to them naturally.</a:t>
            </a:r>
            <a:br>
              <a:rPr lang="en-IN" dirty="0" smtClean="0"/>
            </a:br>
            <a:endParaRPr lang="en-IN" dirty="0" smtClean="0"/>
          </a:p>
          <a:p>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smtClean="0">
                <a:solidFill>
                  <a:srgbClr val="FFFF00"/>
                </a:solidFill>
              </a:rPr>
              <a:t>Terrace</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r>
              <a:rPr lang="en-IN" dirty="0" smtClean="0"/>
              <a:t>Water is the life and soul of </a:t>
            </a:r>
            <a:r>
              <a:rPr lang="en-IN" dirty="0" err="1" smtClean="0"/>
              <a:t>Moghul</a:t>
            </a:r>
            <a:r>
              <a:rPr lang="en-IN" dirty="0" smtClean="0"/>
              <a:t> garden.  Love for running water made the </a:t>
            </a:r>
            <a:r>
              <a:rPr lang="en-IN" dirty="0" err="1" smtClean="0"/>
              <a:t>Moghuls</a:t>
            </a:r>
            <a:r>
              <a:rPr lang="en-IN" dirty="0" smtClean="0"/>
              <a:t> to select sites </a:t>
            </a:r>
            <a:r>
              <a:rPr lang="en-IN" dirty="0" err="1" smtClean="0"/>
              <a:t>centering</a:t>
            </a:r>
            <a:r>
              <a:rPr lang="en-IN" dirty="0" smtClean="0"/>
              <a:t> round hill sides and rivulets for their garden.</a:t>
            </a:r>
          </a:p>
          <a:p>
            <a:pPr lvl="0"/>
            <a:r>
              <a:rPr lang="en-IN" dirty="0" smtClean="0"/>
              <a:t>The idea of constructing canals and tanks to keep the water brimming to the level of paths on either side was borrowed from Persians.</a:t>
            </a:r>
          </a:p>
          <a:p>
            <a:pPr lvl="0"/>
            <a:r>
              <a:rPr lang="en-IN" dirty="0" smtClean="0"/>
              <a:t>Water channels were paved with tiles of brilliant blue </a:t>
            </a:r>
            <a:r>
              <a:rPr lang="en-IN" dirty="0" err="1" smtClean="0"/>
              <a:t>color</a:t>
            </a:r>
            <a:r>
              <a:rPr lang="en-IN" dirty="0" smtClean="0"/>
              <a:t> to reflect the sky and give impression of depth.</a:t>
            </a:r>
          </a:p>
          <a:p>
            <a:r>
              <a:rPr lang="en-IN" dirty="0" smtClean="0"/>
              <a:t>Various patterns were used for paving the marble stones and style so that running water is thrown up and broken into ripples such white shawls of water is characteristic</a:t>
            </a:r>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smtClean="0"/>
              <a:t>Running water</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pPr algn="just"/>
            <a:endParaRPr lang="en-IN" dirty="0" smtClean="0"/>
          </a:p>
          <a:p>
            <a:pPr algn="just"/>
            <a:endParaRPr lang="en-IN" dirty="0" smtClean="0"/>
          </a:p>
          <a:p>
            <a:pPr algn="just"/>
            <a:r>
              <a:rPr lang="en-IN" dirty="0" smtClean="0"/>
              <a:t>A perennial river, the slope of a hill and river banks were the places selected for this purpose.</a:t>
            </a:r>
            <a:br>
              <a:rPr lang="en-IN" dirty="0" smtClean="0"/>
            </a:br>
            <a:r>
              <a:rPr lang="en-IN" dirty="0" smtClean="0"/>
              <a:t>A typical </a:t>
            </a:r>
            <a:r>
              <a:rPr lang="en-IN" dirty="0" err="1" smtClean="0"/>
              <a:t>Moghul</a:t>
            </a:r>
            <a:r>
              <a:rPr lang="en-IN" dirty="0" smtClean="0"/>
              <a:t> garden is square or rectangle in shape.  It is not merely a garden but serves the purpose of fort, residence and a place for recreation.</a:t>
            </a:r>
            <a:br>
              <a:rPr lang="en-IN" dirty="0" smtClean="0"/>
            </a:br>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smtClean="0">
                <a:solidFill>
                  <a:srgbClr val="FFFF00"/>
                </a:solidFill>
              </a:rPr>
              <a:t>Site and Design</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endParaRPr lang="en-IN" dirty="0" smtClean="0"/>
          </a:p>
          <a:p>
            <a:endParaRPr lang="en-IN" dirty="0" smtClean="0"/>
          </a:p>
          <a:p>
            <a:pPr algn="just"/>
            <a:r>
              <a:rPr lang="en-IN" dirty="0" err="1" smtClean="0"/>
              <a:t>Moghul</a:t>
            </a:r>
            <a:r>
              <a:rPr lang="en-IN" dirty="0" smtClean="0"/>
              <a:t> gardens are protected by a high strong wall.</a:t>
            </a:r>
          </a:p>
          <a:p>
            <a:pPr algn="just"/>
            <a:r>
              <a:rPr lang="en-IN" dirty="0" smtClean="0"/>
              <a:t>The top of the wall is adorned with serrated battlements.  </a:t>
            </a:r>
          </a:p>
          <a:p>
            <a:pPr algn="just"/>
            <a:r>
              <a:rPr lang="en-IN" dirty="0" smtClean="0"/>
              <a:t>The presence of high wall was protection against enemy and hot winds of summer.</a:t>
            </a:r>
          </a:p>
          <a:p>
            <a:pPr algn="just"/>
            <a:endParaRPr lang="en-IN" dirty="0"/>
          </a:p>
        </p:txBody>
      </p:sp>
      <p:sp>
        <p:nvSpPr>
          <p:cNvPr id="3" name="Title 2"/>
          <p:cNvSpPr>
            <a:spLocks noGrp="1"/>
          </p:cNvSpPr>
          <p:nvPr>
            <p:ph type="title"/>
          </p:nvPr>
        </p:nvSpPr>
        <p:spPr>
          <a:solidFill>
            <a:srgbClr val="7030A0"/>
          </a:solidFill>
        </p:spPr>
        <p:txBody>
          <a:bodyPr>
            <a:normAutofit fontScale="90000"/>
          </a:bodyPr>
          <a:lstStyle/>
          <a:p>
            <a:pPr algn="ctr"/>
            <a:r>
              <a:rPr lang="en-IN" b="1" dirty="0" smtClean="0"/>
              <a:t>High protecting wall</a:t>
            </a:r>
            <a:r>
              <a:rPr lang="en-IN" dirty="0" smtClean="0"/>
              <a:t/>
            </a:r>
            <a:br>
              <a:rPr lang="en-IN" dirty="0" smtClean="0"/>
            </a:br>
            <a:endParaRPr lang="en-IN"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334000"/>
          </a:xfrm>
          <a:solidFill>
            <a:schemeClr val="accent6">
              <a:lumMod val="75000"/>
            </a:schemeClr>
          </a:solidFill>
        </p:spPr>
        <p:txBody>
          <a:bodyPr>
            <a:normAutofit/>
          </a:bodyPr>
          <a:lstStyle/>
          <a:p>
            <a:endParaRPr lang="en-IN" dirty="0" smtClean="0"/>
          </a:p>
          <a:p>
            <a:endParaRPr lang="en-IN" dirty="0" smtClean="0"/>
          </a:p>
          <a:p>
            <a:pPr algn="just"/>
            <a:r>
              <a:rPr lang="en-IN" dirty="0" smtClean="0"/>
              <a:t>Entrance is generally tall and gorgeous.  Doors are huge and strong wooden structure studded with heavy iron nails and spikes.  </a:t>
            </a:r>
          </a:p>
          <a:p>
            <a:r>
              <a:rPr lang="en-IN" dirty="0" smtClean="0"/>
              <a:t>Heavy gates are provided to protect the kings &amp; gardens from enemy attack.</a:t>
            </a:r>
            <a:br>
              <a:rPr lang="en-IN" dirty="0" smtClean="0"/>
            </a:br>
            <a:endParaRPr lang="en-IN" dirty="0"/>
          </a:p>
        </p:txBody>
      </p:sp>
      <p:sp>
        <p:nvSpPr>
          <p:cNvPr id="3" name="Title 2"/>
          <p:cNvSpPr>
            <a:spLocks noGrp="1"/>
          </p:cNvSpPr>
          <p:nvPr>
            <p:ph type="title"/>
          </p:nvPr>
        </p:nvSpPr>
        <p:spPr>
          <a:solidFill>
            <a:srgbClr val="7030A0"/>
          </a:solidFill>
        </p:spPr>
        <p:txBody>
          <a:bodyPr>
            <a:normAutofit/>
          </a:bodyPr>
          <a:lstStyle/>
          <a:p>
            <a:pPr algn="ctr"/>
            <a:r>
              <a:rPr lang="en-IN" b="1" dirty="0" smtClean="0"/>
              <a:t>Entrance</a:t>
            </a:r>
            <a:endParaRPr lang="en-IN" b="1"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253</TotalTime>
  <Words>594</Words>
  <Application>Microsoft Office PowerPoint</Application>
  <PresentationFormat>On-screen Show (4:3)</PresentationFormat>
  <Paragraphs>125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Paper</vt:lpstr>
      <vt:lpstr>Different Styles of Gardens</vt:lpstr>
      <vt:lpstr>Formal Garden </vt:lpstr>
      <vt:lpstr>Slide 3</vt:lpstr>
      <vt:lpstr>General features</vt:lpstr>
      <vt:lpstr>Terrace</vt:lpstr>
      <vt:lpstr>Running water</vt:lpstr>
      <vt:lpstr>Site and Design</vt:lpstr>
      <vt:lpstr>High protecting wall </vt:lpstr>
      <vt:lpstr>Entrance</vt:lpstr>
      <vt:lpstr>Baradari</vt:lpstr>
      <vt:lpstr>Flower beds</vt:lpstr>
      <vt:lpstr>Symbolism in formal gardens</vt:lpstr>
      <vt:lpstr>Formal gardens</vt:lpstr>
      <vt:lpstr>Slide 14</vt:lpstr>
      <vt:lpstr>Informal Style of Gardening</vt:lpstr>
      <vt:lpstr>         Features of Informal  gardens</vt:lpstr>
      <vt:lpstr>Slide 17</vt:lpstr>
      <vt:lpstr>Main features of garden are hills, streams and ponds along with other features</vt:lpstr>
      <vt:lpstr>2) Islands</vt:lpstr>
      <vt:lpstr>3) Hills and hillocks</vt:lpstr>
      <vt:lpstr>   4) Stones </vt:lpstr>
      <vt:lpstr>Slide 22</vt:lpstr>
      <vt:lpstr>5) Trees </vt:lpstr>
      <vt:lpstr>              6)Garden Pargoda</vt:lpstr>
      <vt:lpstr>                      8) Garden bridges  </vt:lpstr>
      <vt:lpstr>INFORMAL GARDENS</vt:lpstr>
      <vt:lpstr>Slide 27</vt:lpstr>
      <vt:lpstr>Free style Gardens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Style of Gardening</dc:title>
  <dc:creator>SONAL.KATHURIA</dc:creator>
  <cp:lastModifiedBy>SONAL.KATHURIA</cp:lastModifiedBy>
  <cp:revision>17</cp:revision>
  <dcterms:created xsi:type="dcterms:W3CDTF">2006-08-16T00:00:00Z</dcterms:created>
  <dcterms:modified xsi:type="dcterms:W3CDTF">2020-08-31T10:13:20Z</dcterms:modified>
</cp:coreProperties>
</file>